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0904" y="1166358"/>
            <a:ext cx="3017042" cy="84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final capacitor voltage </a:t>
            </a:r>
            <a:r>
              <a:rPr sz="1400" spc="15">
                <a:solidFill>
                  <a:srgbClr val="000000"/>
                </a:solidFill>
                <a:latin typeface="UIAMEW+Cambria Math"/>
                <a:cs typeface="UIAMEW+Cambria Math"/>
              </a:rPr>
              <a:t>푣(∞)</a:t>
            </a:r>
            <a:r>
              <a:rPr sz="1400" spc="18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645"/>
              </a:lnSpc>
              <a:spcBef>
                <a:spcPts val="1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 </a:t>
            </a:r>
            <a:r>
              <a:rPr sz="1400" spc="30">
                <a:solidFill>
                  <a:srgbClr val="000000"/>
                </a:solidFill>
                <a:latin typeface="UIAMEW+Cambria Math"/>
                <a:cs typeface="UIAMEW+Cambria Math"/>
              </a:rPr>
              <a:t>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900926"/>
            <a:ext cx="7457640" cy="95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item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 spc="152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items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645"/>
              </a:lnSpc>
              <a:spcBef>
                <a:spcPts val="2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&gt;</a:t>
            </a:r>
            <a:r>
              <a:rPr sz="1400" spc="85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Once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items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(5.13).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technique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applies to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푅퐿</a:t>
            </a:r>
            <a:r>
              <a:rPr sz="1400" spc="55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circuits, as 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shall see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next section.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746746"/>
            <a:ext cx="7451458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1400" b="1" spc="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position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-23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UIAMEW+Cambria Math"/>
                <a:cs typeface="UIAMEW+Cambria Math"/>
              </a:rPr>
              <a:t>ꢀ</a:t>
            </a:r>
            <a:r>
              <a:rPr sz="1500" spc="158" baseline="-2057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instead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delay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response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Eq. (5.13)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346145"/>
            <a:ext cx="347099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UIAMEW+Cambria Math"/>
                <a:cs typeface="UIAMEW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UIAMEW+Cambria Math"/>
                <a:cs typeface="UIAMEW+Cambria Math"/>
              </a:rPr>
              <a:t>푣(∞)</a:t>
            </a:r>
            <a:r>
              <a:rPr sz="1400" spc="-28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UIAMEW+Cambria Math"/>
                <a:cs typeface="UIAMEW+Cambria Math"/>
              </a:rPr>
              <a:t>[푣(푡</a:t>
            </a:r>
            <a:r>
              <a:rPr sz="1400" spc="29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) − </a:t>
            </a:r>
            <a:r>
              <a:rPr sz="1400" spc="20">
                <a:solidFill>
                  <a:srgbClr val="000000"/>
                </a:solidFill>
                <a:latin typeface="UIAMEW+Cambria Math"/>
                <a:cs typeface="UIAMEW+Cambria Math"/>
              </a:rPr>
              <a:t>푣(∞)]푒</a:t>
            </a:r>
            <a:r>
              <a:rPr sz="15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ꢁ(ꢂꢁꢂ</a:t>
            </a:r>
            <a:r>
              <a:rPr sz="1500" spc="328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)/ꢃ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92823" y="3363833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(5.14)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95522" y="3395223"/>
            <a:ext cx="23157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IAMEW+Cambria Math"/>
                <a:cs typeface="UIAMEW+Cambria Math"/>
              </a:rPr>
              <a:t>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14982" y="34482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IAMEW+Cambria Math"/>
                <a:cs typeface="UIAMEW+Cambria Math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35146" y="3550742"/>
            <a:ext cx="2825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IAMEW+Cambria Math"/>
                <a:cs typeface="UIAMEW+Cambria Math"/>
              </a:rPr>
              <a:t>ꢄ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570087"/>
            <a:ext cx="717345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spc="25">
                <a:solidFill>
                  <a:srgbClr val="000000"/>
                </a:solidFill>
                <a:latin typeface="UIAMEW+Cambria Math"/>
                <a:cs typeface="UIAMEW+Cambria Math"/>
              </a:rPr>
              <a:t>푣(푡</a:t>
            </a:r>
            <a:r>
              <a:rPr sz="1400" spc="277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)</a:t>
            </a:r>
            <a:r>
              <a:rPr sz="1400" spc="3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value at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567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Keep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(5.13) or (5.14) applies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63700" y="36558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IAMEW+Cambria Math"/>
                <a:cs typeface="UIAMEW+Cambria Math"/>
              </a:rPr>
              <a:t>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21430" y="365894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IAMEW+Cambria Math"/>
                <a:cs typeface="UIAMEW+Cambria Math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816842"/>
            <a:ext cx="554231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responses, 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 when the input excitation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191879"/>
            <a:ext cx="7456430" cy="2340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10:</a:t>
            </a:r>
            <a:r>
              <a:rPr sz="1400" b="1" spc="6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17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position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퐴</a:t>
            </a:r>
            <a:r>
              <a:rPr sz="1400" spc="22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time.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moves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>
                <a:solidFill>
                  <a:srgbClr val="000000"/>
                </a:solidFill>
                <a:latin typeface="UIAMEW+Cambria Math"/>
                <a:cs typeface="UIAMEW+Cambria Math"/>
              </a:rPr>
              <a:t>퐵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Determine </a:t>
            </a:r>
            <a:r>
              <a:rPr sz="1400" spc="23">
                <a:solidFill>
                  <a:srgbClr val="000000"/>
                </a:solidFill>
                <a:latin typeface="UIAMEW+Cambria Math"/>
                <a:cs typeface="UIAMEW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&gt;</a:t>
            </a:r>
            <a:r>
              <a:rPr sz="1400" spc="85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calculate its value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1푠</a:t>
            </a:r>
            <a:r>
              <a:rPr sz="1400" spc="72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 </a:t>
            </a:r>
            <a:r>
              <a:rPr sz="1400" spc="25">
                <a:solidFill>
                  <a:srgbClr val="000000"/>
                </a:solidFill>
                <a:latin typeface="UIAMEW+Cambria Math"/>
                <a:cs typeface="UIAMEW+Cambria Math"/>
              </a:rPr>
              <a:t>푠.</a:t>
            </a:r>
          </a:p>
          <a:p>
            <a:pPr marL="0" marR="0">
              <a:lnSpc>
                <a:spcPts val="1645"/>
              </a:lnSpc>
              <a:spcBef>
                <a:spcPts val="19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  <a:r>
              <a:rPr sz="1400" b="1" spc="7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position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UIAMEW+Cambria Math"/>
                <a:cs typeface="UIAMEW+Cambria Math"/>
              </a:rPr>
              <a:t>퐴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capacitor acts like an</a:t>
            </a:r>
          </a:p>
          <a:p>
            <a:pPr marL="0" marR="0">
              <a:lnSpc>
                <a:spcPts val="1645"/>
              </a:lnSpc>
              <a:spcBef>
                <a:spcPts val="23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UIAMEW+Cambria Math"/>
                <a:cs typeface="UIAMEW+Cambria Math"/>
              </a:rPr>
              <a:t>푑푐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푣</a:t>
            </a:r>
            <a:r>
              <a:rPr sz="1400" spc="165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5 − 푘훺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resistor.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before</a:t>
            </a:r>
            <a:r>
              <a:rPr sz="1400" spc="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 spc="525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24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division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03274" y="64145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IAMEW+Cambria Math"/>
                <a:cs typeface="UIAMEW+Cambria Math"/>
              </a:rPr>
              <a:t>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454217"/>
            <a:ext cx="897037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UIAMEW+Cambria Math"/>
                <a:cs typeface="UIAMEW+Cambria Math"/>
              </a:rPr>
              <a:t>푣(0</a:t>
            </a:r>
            <a:r>
              <a:rPr sz="1500" spc="51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ꢁ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89202" y="6470513"/>
            <a:ext cx="11528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(24)</a:t>
            </a:r>
            <a:r>
              <a:rPr sz="1400" spc="6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15푉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56936" y="6481047"/>
            <a:ext cx="6393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21028" y="6609665"/>
            <a:ext cx="42975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IAMEW+Cambria Math"/>
                <a:cs typeface="UIAMEW+Cambria Math"/>
              </a:rPr>
              <a:t>ꢅꢄ3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6892528"/>
            <a:ext cx="585491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the fact that the capacitor voltage cannot change instantaneously,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7234504"/>
            <a:ext cx="261592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UIAMEW+Cambria Math"/>
                <a:cs typeface="UIAMEW+Cambria Math"/>
              </a:rPr>
              <a:t>푣(ꢆ)</a:t>
            </a:r>
            <a:r>
              <a:rPr sz="1400" spc="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UIAMEW+Cambria Math"/>
                <a:cs typeface="UIAMEW+Cambria Math"/>
              </a:rPr>
              <a:t>푣(0</a:t>
            </a:r>
            <a:r>
              <a:rPr sz="1500" spc="51" baseline="36857">
                <a:solidFill>
                  <a:srgbClr val="000000"/>
                </a:solidFill>
                <a:latin typeface="UIAMEW+Cambria Math"/>
                <a:cs typeface="UIAMEW+Cambria Math"/>
              </a:rPr>
              <a:t>ꢁ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UIAMEW+Cambria Math"/>
                <a:cs typeface="UIAMEW+Cambria Math"/>
              </a:rPr>
              <a:t>푣(0</a:t>
            </a:r>
            <a:r>
              <a:rPr sz="1500" spc="55" baseline="36857">
                <a:solidFill>
                  <a:srgbClr val="000000"/>
                </a:solidFill>
                <a:latin typeface="UIAMEW+Cambria Math"/>
                <a:cs typeface="UIAMEW+Cambria Math"/>
              </a:rPr>
              <a:t>ꢄ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15푉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7615037"/>
            <a:ext cx="7330389" cy="74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switch is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position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>
                <a:solidFill>
                  <a:srgbClr val="000000"/>
                </a:solidFill>
                <a:latin typeface="UIAMEW+Cambria Math"/>
                <a:cs typeface="UIAMEW+Cambria Math"/>
              </a:rPr>
              <a:t>퐵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Thevenin resistance connected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4">
                <a:solidFill>
                  <a:srgbClr val="000000"/>
                </a:solidFill>
                <a:latin typeface="UIAMEW+Cambria Math"/>
                <a:cs typeface="UIAMEW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UIAMEW+Cambria Math"/>
                <a:cs typeface="UIAMEW+Cambria Math"/>
              </a:rPr>
              <a:t>푇ℎ</a:t>
            </a:r>
            <a:r>
              <a:rPr sz="1500" spc="141" baseline="-2057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UIAMEW+Cambria Math"/>
                <a:cs typeface="UIAMEW+Cambria Math"/>
              </a:rPr>
              <a:t>4푘훺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 constant is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8211389"/>
            <a:ext cx="3400850" cy="51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휏</a:t>
            </a:r>
            <a:r>
              <a:rPr sz="1400" spc="105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UIAMEW+Cambria Math"/>
                <a:cs typeface="UIAMEW+Cambria Math"/>
              </a:rPr>
              <a:t>푅</a:t>
            </a:r>
            <a:r>
              <a:rPr sz="1500" spc="41" baseline="-21628">
                <a:solidFill>
                  <a:srgbClr val="000000"/>
                </a:solidFill>
                <a:latin typeface="UIAMEW+Cambria Math"/>
                <a:cs typeface="UIAMEW+Cambria Math"/>
              </a:rPr>
              <a:t>푇ℎ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퐶</a:t>
            </a:r>
            <a:r>
              <a:rPr sz="1400" spc="127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4 × 10</a:t>
            </a:r>
            <a:r>
              <a:rPr sz="15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3</a:t>
            </a:r>
            <a:r>
              <a:rPr sz="1500" spc="26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× 0.5 ×</a:t>
            </a:r>
            <a:r>
              <a:rPr sz="1400" spc="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10</a:t>
            </a:r>
            <a:r>
              <a:rPr sz="15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ꢁ3</a:t>
            </a:r>
            <a:r>
              <a:rPr sz="1500" spc="118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2푠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8590778"/>
            <a:ext cx="7018647" cy="122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capacitor acts like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to dc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UIAMEW+Cambria Math"/>
                <a:cs typeface="UIAMEW+Cambria Math"/>
              </a:rPr>
              <a:t>푣(∞)</a:t>
            </a:r>
            <a:r>
              <a:rPr sz="1400" spc="55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ꢇ0</a:t>
            </a:r>
            <a:r>
              <a:rPr sz="1400" spc="28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Thus,</a:t>
            </a:r>
          </a:p>
          <a:p>
            <a:pPr marL="0" marR="0">
              <a:lnSpc>
                <a:spcPts val="1645"/>
              </a:lnSpc>
              <a:spcBef>
                <a:spcPts val="1251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UIAMEW+Cambria Math"/>
                <a:cs typeface="UIAMEW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UIAMEW+Cambria Math"/>
                <a:cs typeface="UIAMEW+Cambria Math"/>
              </a:rPr>
              <a:t>푣(∞)</a:t>
            </a:r>
            <a:r>
              <a:rPr sz="1400" spc="-28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UIAMEW+Cambria Math"/>
                <a:cs typeface="UIAMEW+Cambria Math"/>
              </a:rPr>
              <a:t>[푣(0)</a:t>
            </a:r>
            <a:r>
              <a:rPr sz="1400" spc="-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− </a:t>
            </a:r>
            <a:r>
              <a:rPr sz="1400" spc="20">
                <a:solidFill>
                  <a:srgbClr val="000000"/>
                </a:solidFill>
                <a:latin typeface="UIAMEW+Cambria Math"/>
                <a:cs typeface="UIAMEW+Cambria Math"/>
              </a:rPr>
              <a:t>푣(∞)]푒</a:t>
            </a:r>
            <a:r>
              <a:rPr sz="15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ꢁꢂ/ꢃ</a:t>
            </a:r>
            <a:r>
              <a:rPr sz="1500" spc="95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ꢇ0 + (15</a:t>
            </a:r>
            <a:r>
              <a:rPr sz="1400" spc="-2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IAMEW+Cambria Math"/>
                <a:cs typeface="UIAMEW+Cambria Math"/>
              </a:rPr>
              <a:t>ꢇ0)푒</a:t>
            </a:r>
            <a:r>
              <a:rPr sz="15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ꢁꢂ/ꢈ</a:t>
            </a:r>
            <a:r>
              <a:rPr sz="1500" spc="103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(ꢇ0</a:t>
            </a:r>
            <a:r>
              <a:rPr sz="1400" spc="-20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− </a:t>
            </a:r>
            <a:r>
              <a:rPr sz="1400" spc="31">
                <a:solidFill>
                  <a:srgbClr val="000000"/>
                </a:solidFill>
                <a:latin typeface="UIAMEW+Cambria Math"/>
                <a:cs typeface="UIAMEW+Cambria Math"/>
              </a:rPr>
              <a:t>15푒</a:t>
            </a:r>
            <a:r>
              <a:rPr sz="1500" spc="15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ꢁꢀ.ꢅꢂ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)푉</a:t>
            </a:r>
          </a:p>
          <a:p>
            <a:pPr marL="0" marR="0">
              <a:lnSpc>
                <a:spcPts val="1645"/>
              </a:lnSpc>
              <a:spcBef>
                <a:spcPts val="11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1,</a:t>
            </a:r>
            <a:r>
              <a:rPr sz="1400" spc="23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⇒</a:t>
            </a:r>
            <a:r>
              <a:rPr sz="1400" spc="399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UIAMEW+Cambria Math"/>
                <a:cs typeface="UIAMEW+Cambria Math"/>
              </a:rPr>
              <a:t>푣(1)</a:t>
            </a:r>
            <a:r>
              <a:rPr sz="1400" spc="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ꢇ0 − </a:t>
            </a:r>
            <a:r>
              <a:rPr sz="1400" spc="28">
                <a:solidFill>
                  <a:srgbClr val="000000"/>
                </a:solidFill>
                <a:latin typeface="UIAMEW+Cambria Math"/>
                <a:cs typeface="UIAMEW+Cambria Math"/>
              </a:rPr>
              <a:t>15푒</a:t>
            </a:r>
            <a:r>
              <a:rPr sz="15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ꢁꢀ.ꢅ</a:t>
            </a:r>
            <a:r>
              <a:rPr sz="1500" spc="126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2100" spc="-8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UIAMEW+Cambria Math"/>
                <a:cs typeface="UIAMEW+Cambria Math"/>
              </a:rPr>
              <a:t>20.9푉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9694571"/>
            <a:ext cx="365872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4,</a:t>
            </a:r>
            <a:r>
              <a:rPr sz="1400" spc="23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⇒</a:t>
            </a:r>
            <a:r>
              <a:rPr sz="1400" spc="399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UIAMEW+Cambria Math"/>
                <a:cs typeface="UIAMEW+Cambria Math"/>
              </a:rPr>
              <a:t>푣(4)</a:t>
            </a:r>
            <a:r>
              <a:rPr sz="1400" spc="5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1400">
                <a:solidFill>
                  <a:srgbClr val="000000"/>
                </a:solidFill>
                <a:latin typeface="UIAMEW+Cambria Math"/>
                <a:cs typeface="UIAMEW+Cambria Math"/>
              </a:rPr>
              <a:t>ꢇ0 − </a:t>
            </a:r>
            <a:r>
              <a:rPr sz="1400" spc="28">
                <a:solidFill>
                  <a:srgbClr val="000000"/>
                </a:solidFill>
                <a:latin typeface="UIAMEW+Cambria Math"/>
                <a:cs typeface="UIAMEW+Cambria Math"/>
              </a:rPr>
              <a:t>15푒</a:t>
            </a:r>
            <a:r>
              <a:rPr sz="1500" baseline="36857">
                <a:solidFill>
                  <a:srgbClr val="000000"/>
                </a:solidFill>
                <a:latin typeface="UIAMEW+Cambria Math"/>
                <a:cs typeface="UIAMEW+Cambria Math"/>
              </a:rPr>
              <a:t>ꢁꢈ</a:t>
            </a:r>
            <a:r>
              <a:rPr sz="1500" spc="118" baseline="36857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2100" baseline="36857">
                <a:solidFill>
                  <a:srgbClr val="000000"/>
                </a:solidFill>
                <a:latin typeface="UIAMEW+Cambria Math"/>
                <a:cs typeface="UIAMEW+Cambria Math"/>
              </a:rPr>
              <a:t>=</a:t>
            </a:r>
            <a:r>
              <a:rPr sz="2100" spc="-68" baseline="36857">
                <a:solidFill>
                  <a:srgbClr val="000000"/>
                </a:solidFill>
                <a:latin typeface="UIAMEW+Cambria Math"/>
                <a:cs typeface="UIAMEW+Cambria Math"/>
              </a:rPr>
              <a:t> </a:t>
            </a:r>
            <a:r>
              <a:rPr sz="2100" baseline="36857">
                <a:solidFill>
                  <a:srgbClr val="000000"/>
                </a:solidFill>
                <a:latin typeface="UIAMEW+Cambria Math"/>
                <a:cs typeface="UIAMEW+Cambria Math"/>
              </a:rPr>
              <a:t>27.97푉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3875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297213"/>
            <a:ext cx="1240045" cy="56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LONEQA+Harlow Solid Italic,Italic"/>
                <a:cs typeface="LONEQA+Harlow Solid Italic,Italic"/>
              </a:rPr>
              <a:t>Lecture (</a:t>
            </a:r>
            <a:r>
              <a:rPr sz="1600" i="1" spc="401">
                <a:solidFill>
                  <a:srgbClr val="FF0000"/>
                </a:solidFill>
                <a:latin typeface="LONEQA+Harlow Solid Italic,Italic"/>
                <a:cs typeface="LONEQA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LONEQA+Harlow Solid Italic,Italic"/>
                <a:cs typeface="LONEQA+Harlow Solid Italic,Italic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31998" y="1172001"/>
            <a:ext cx="3033179" cy="137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172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Transient</a:t>
            </a:r>
          </a:p>
          <a:p>
            <a:pPr marL="0" marR="0">
              <a:lnSpc>
                <a:spcPts val="3300"/>
              </a:lnSpc>
              <a:spcBef>
                <a:spcPts val="4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Second-Order Circuits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013449"/>
            <a:ext cx="1451789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1)</a:t>
            </a:r>
            <a:r>
              <a:rPr sz="1600" i="1" spc="38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Introduction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240645"/>
            <a:ext cx="7457912" cy="2339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lecture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inductor).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Such</a:t>
            </a:r>
            <a:r>
              <a:rPr sz="1400" i="1" spc="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circuits</a:t>
            </a:r>
            <a:r>
              <a:rPr sz="1400" i="1" spc="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are</a:t>
            </a:r>
            <a:r>
              <a:rPr sz="1400" i="1" spc="6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first-order</a:t>
            </a:r>
            <a:r>
              <a:rPr sz="1400" i="1" spc="6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because</a:t>
            </a:r>
            <a:r>
              <a:rPr sz="1400" i="1" spc="7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differential</a:t>
            </a:r>
            <a:r>
              <a:rPr sz="1400" i="1" spc="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equations</a:t>
            </a:r>
            <a:r>
              <a:rPr sz="1400" i="1" spc="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describing</a:t>
            </a:r>
            <a:r>
              <a:rPr sz="1400" i="1" spc="6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them</a:t>
            </a:r>
            <a:r>
              <a:rPr sz="1400" i="1" spc="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are</a:t>
            </a:r>
            <a:r>
              <a:rPr sz="1400" i="1" spc="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first-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order.</a:t>
            </a:r>
            <a:r>
              <a:rPr sz="1400" i="1" spc="1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lecture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containing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elements.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These</a:t>
            </a:r>
            <a:r>
              <a:rPr sz="1400" i="1" spc="1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are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known</a:t>
            </a:r>
            <a:r>
              <a:rPr sz="1400" i="1" spc="-6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as</a:t>
            </a:r>
            <a:r>
              <a:rPr sz="1400" i="1" spc="-6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second-order</a:t>
            </a:r>
            <a:r>
              <a:rPr sz="1400" i="1" spc="-6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circuits</a:t>
            </a:r>
            <a:r>
              <a:rPr sz="1400" i="1" spc="-6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because</a:t>
            </a:r>
            <a:r>
              <a:rPr sz="1400" i="1" spc="-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their</a:t>
            </a:r>
            <a:r>
              <a:rPr sz="1400" i="1" spc="-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responses</a:t>
            </a:r>
            <a:r>
              <a:rPr sz="1400" i="1" spc="-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are</a:t>
            </a:r>
            <a:r>
              <a:rPr sz="1400" i="1" spc="-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described</a:t>
            </a:r>
            <a:r>
              <a:rPr sz="1400" i="1" spc="-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by</a:t>
            </a:r>
            <a:r>
              <a:rPr sz="1400" i="1" spc="-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differential</a:t>
            </a:r>
            <a:r>
              <a:rPr sz="1400" i="1" spc="-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equations</a:t>
            </a:r>
            <a:r>
              <a:rPr sz="1400" i="1" spc="-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-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contain</a:t>
            </a:r>
          </a:p>
          <a:p>
            <a:pPr marL="0" marR="0">
              <a:lnSpc>
                <a:spcPts val="1534"/>
              </a:lnSpc>
              <a:spcBef>
                <a:spcPts val="3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 derivatives.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second-order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kinds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present.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Examples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0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1.1(a)</a:t>
            </a:r>
            <a:r>
              <a:rPr sz="1400" spc="10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(b).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 examples are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RC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circuits, 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1.1(c)</a:t>
            </a:r>
            <a:r>
              <a:rPr sz="1400" spc="-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(d).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apparent from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8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</a:t>
            </a:r>
            <a:r>
              <a:rPr sz="1400" spc="9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8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second-order</a:t>
            </a:r>
            <a:r>
              <a:rPr sz="1400" i="1" spc="8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</a:t>
            </a:r>
            <a:r>
              <a:rPr sz="1400" i="1" spc="7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may</a:t>
            </a:r>
            <a:r>
              <a:rPr sz="1400" i="1" spc="6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have</a:t>
            </a:r>
            <a:r>
              <a:rPr sz="1400" i="1" spc="9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two</a:t>
            </a:r>
            <a:r>
              <a:rPr sz="1400" i="1" spc="7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storage</a:t>
            </a:r>
            <a:r>
              <a:rPr sz="1400" i="1" spc="8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elements</a:t>
            </a:r>
            <a:r>
              <a:rPr sz="1400" i="1" spc="8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7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different</a:t>
            </a:r>
            <a:r>
              <a:rPr sz="1400" i="1" spc="8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type</a:t>
            </a:r>
            <a:r>
              <a:rPr sz="1400" i="1" spc="7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7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9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same</a:t>
            </a:r>
            <a:r>
              <a:rPr sz="1400" i="1" spc="8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type</a:t>
            </a:r>
          </a:p>
          <a:p>
            <a:pPr marL="0" marR="0">
              <a:lnSpc>
                <a:spcPts val="1534"/>
              </a:lnSpc>
              <a:spcBef>
                <a:spcPts val="7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(provided elements of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same type</a:t>
            </a:r>
            <a:r>
              <a:rPr sz="1400" i="1" spc="2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cannot be represented by an equivalent single element).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449825"/>
            <a:ext cx="7454508" cy="67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second-order</a:t>
            </a:r>
            <a:r>
              <a:rPr sz="1400" spc="137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circuit</a:t>
            </a:r>
            <a:r>
              <a:rPr sz="1400" spc="137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3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characterized</a:t>
            </a:r>
            <a:r>
              <a:rPr sz="1400" spc="15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1400" spc="13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second-order</a:t>
            </a:r>
            <a:r>
              <a:rPr sz="1400" spc="1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differential</a:t>
            </a:r>
            <a:r>
              <a:rPr sz="1400" spc="13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equation.</a:t>
            </a:r>
            <a:r>
              <a:rPr sz="1400" spc="13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consists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resistors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 the equivalent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energy</a:t>
            </a:r>
            <a:r>
              <a:rPr sz="1400" spc="-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storage elements.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8375761"/>
            <a:ext cx="7406386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 examples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second-order circuits: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 (b) parallel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 (c)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 (d)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7428271" cy="68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10: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spc="23">
                <a:solidFill>
                  <a:srgbClr val="000000"/>
                </a:solidFill>
                <a:latin typeface="VTDULB+Cambria Math"/>
                <a:cs typeface="VTDULB+Cambria Math"/>
              </a:rPr>
              <a:t>푣(푡)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in the circuit of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 the switch has been open for</a:t>
            </a:r>
          </a:p>
          <a:p>
            <a:pPr marL="0" marR="0">
              <a:lnSpc>
                <a:spcPts val="1645"/>
              </a:lnSpc>
              <a:spcBef>
                <a:spcPts val="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long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is closed at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Calculate </a:t>
            </a:r>
            <a:r>
              <a:rPr sz="1400" spc="23">
                <a:solidFill>
                  <a:srgbClr val="000000"/>
                </a:solidFill>
                <a:latin typeface="VTDULB+Cambria Math"/>
                <a:cs typeface="VTDULB+Cambria Math"/>
              </a:rPr>
              <a:t>푣(푡)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0.5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616405"/>
            <a:ext cx="322791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(ퟔ.</a:t>
            </a:r>
            <a:r>
              <a:rPr sz="1400" spc="-1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ퟐퟓ</a:t>
            </a:r>
            <a:r>
              <a:rPr sz="1400" spc="-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+</a:t>
            </a:r>
            <a:r>
              <a:rPr sz="1400" spc="-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ퟑ.</a:t>
            </a:r>
            <a:r>
              <a:rPr sz="1400" spc="-12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ퟕퟓ풆</a:t>
            </a:r>
            <a:r>
              <a:rPr sz="1500" spc="18" baseline="36857">
                <a:solidFill>
                  <a:srgbClr val="ED008D"/>
                </a:solidFill>
                <a:latin typeface="VTDULB+Cambria Math"/>
                <a:cs typeface="VTDULB+Cambria Math"/>
              </a:rPr>
              <a:t>−ퟐ풕</a:t>
            </a:r>
            <a:r>
              <a:rPr sz="2100" baseline="36857">
                <a:solidFill>
                  <a:srgbClr val="ED008D"/>
                </a:solidFill>
                <a:latin typeface="VTDULB+Cambria Math"/>
                <a:cs typeface="VTDULB+Cambria Math"/>
              </a:rPr>
              <a:t>)푽</a:t>
            </a:r>
            <a:r>
              <a:rPr sz="2100" spc="-191" baseline="3685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for</a:t>
            </a:r>
            <a:r>
              <a:rPr sz="1400" b="1" spc="-1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all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91534" y="1632702"/>
            <a:ext cx="5237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풕</a:t>
            </a:r>
            <a:r>
              <a:rPr sz="1400" spc="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&gt;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871970"/>
            <a:ext cx="9771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ퟎ,</a:t>
            </a:r>
            <a:r>
              <a:rPr sz="1400" spc="-12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ퟕ.</a:t>
            </a:r>
            <a:r>
              <a:rPr sz="1400" spc="-12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TDULB+Cambria Math"/>
                <a:cs typeface="VTDULB+Cambria Math"/>
              </a:rPr>
              <a:t>ퟔퟑ푽.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704199"/>
            <a:ext cx="7270222" cy="1870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switch has been closed for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645"/>
              </a:lnSpc>
              <a:spcBef>
                <a:spcPts val="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ꢀ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푣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all time.</a:t>
            </a:r>
          </a:p>
          <a:p>
            <a:pPr marL="0" marR="0">
              <a:lnSpc>
                <a:spcPts val="1645"/>
              </a:lnSpc>
              <a:spcBef>
                <a:spcPts val="179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ꢀ</a:t>
            </a:r>
            <a:r>
              <a:rPr sz="1400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discontinuous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푣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cannot.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0" marR="0">
              <a:lnSpc>
                <a:spcPts val="1645"/>
              </a:lnSpc>
              <a:spcBef>
                <a:spcPts val="23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better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푣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ꢀ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0">
                <a:solidFill>
                  <a:srgbClr val="000000"/>
                </a:solidFill>
                <a:latin typeface="VTDULB+Cambria Math"/>
                <a:cs typeface="VTDULB+Cambria Math"/>
              </a:rPr>
              <a:t>푣.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473430"/>
            <a:ext cx="314019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definition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unit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807319"/>
            <a:ext cx="1915593" cy="684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235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0,</a:t>
            </a:r>
          </a:p>
          <a:p>
            <a:pPr marL="0" marR="0">
              <a:lnSpc>
                <a:spcPts val="842"/>
              </a:lnSpc>
              <a:spcBef>
                <a:spcPts val="50"/>
              </a:spcBef>
              <a:spcAft>
                <a:spcPct val="0"/>
              </a:spcAft>
            </a:pPr>
            <a:r>
              <a:rPr sz="1400" spc="12">
                <a:solidFill>
                  <a:srgbClr val="000000"/>
                </a:solidFill>
                <a:latin typeface="VTDULB+Cambria Math"/>
                <a:cs typeface="VTDULB+Cambria Math"/>
              </a:rPr>
              <a:t>30푢(푡)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{</a:t>
            </a:r>
          </a:p>
          <a:p>
            <a:pPr marL="832358" marR="0">
              <a:lnSpc>
                <a:spcPts val="80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30,</a:t>
            </a:r>
            <a:r>
              <a:rPr sz="1400" spc="10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84857" y="5807319"/>
            <a:ext cx="6717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&lt;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47461" y="5924788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365357"/>
            <a:ext cx="7457198" cy="1425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&lt;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VTDULB+Cambria Math"/>
                <a:cs typeface="VTDULB+Cambria Math"/>
              </a:rPr>
              <a:t>30푢(푡)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VTDULB+Cambria Math"/>
                <a:cs typeface="VTDULB+Cambria Math"/>
              </a:rPr>
              <a:t>30푢(푡)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contributing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nothing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1">
                <a:solidFill>
                  <a:srgbClr val="000000"/>
                </a:solidFill>
                <a:latin typeface="VTDULB+Cambria Math"/>
                <a:cs typeface="VTDULB+Cambria Math"/>
              </a:rPr>
              <a:t>푣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reached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8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</a:t>
            </a:r>
          </a:p>
          <a:p>
            <a:pPr marL="0" marR="0">
              <a:lnSpc>
                <a:spcPts val="1645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&lt;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From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circuit we obtain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83561" y="7624181"/>
            <a:ext cx="3636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푣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7759817"/>
            <a:ext cx="95127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VTDULB+Cambria Math"/>
                <a:cs typeface="VTDULB+Cambria Math"/>
              </a:rPr>
              <a:t>10푉,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80641" y="7759817"/>
            <a:ext cx="69404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ꢀ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83586" y="7759817"/>
            <a:ext cx="7941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ꢁ1퐴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36317" y="7879172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10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8212312"/>
            <a:ext cx="48060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capacitor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cannot change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instantaneously,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8554670"/>
            <a:ext cx="1855892" cy="48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TDULB+Cambria Math"/>
                <a:cs typeface="VTDULB+Cambria Math"/>
              </a:rPr>
              <a:t>푣(푂)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VTDULB+Cambria Math"/>
                <a:cs typeface="VTDULB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VTDULB+Cambria Math"/>
                <a:cs typeface="VTDULB+Cambria Math"/>
              </a:rPr>
              <a:t>−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)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10푉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8933678"/>
            <a:ext cx="7456378" cy="1190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&gt;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>
                <a:solidFill>
                  <a:srgbClr val="000000"/>
                </a:solidFill>
                <a:latin typeface="VTDULB+Cambria Math"/>
                <a:cs typeface="VTDULB+Cambria Math"/>
              </a:rPr>
              <a:t>‐푉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disconnected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VTDULB+Cambria Math"/>
                <a:cs typeface="VTDULB+Cambria Math"/>
              </a:rPr>
              <a:t>30푢(푡)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operative,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0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time,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reaches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 circuit (b) again.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</a:t>
            </a:r>
            <a:r>
              <a:rPr sz="1400" spc="20">
                <a:solidFill>
                  <a:srgbClr val="000000"/>
                </a:solidFill>
                <a:latin typeface="VTDULB+Cambria Math"/>
                <a:cs typeface="VTDULB+Cambria Math"/>
              </a:rPr>
              <a:t>푣(∞)</a:t>
            </a:r>
            <a:r>
              <a:rPr sz="14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division, writing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45022"/>
            <a:ext cx="1301420" cy="611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693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20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SLOGPG+Cambria Math"/>
                <a:cs typeface="SLOGPG+Cambria Math"/>
              </a:rPr>
              <a:t>푣(∞)</a:t>
            </a:r>
            <a:r>
              <a:rPr sz="1400" spc="3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9242" y="1280658"/>
            <a:ext cx="11528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(30)</a:t>
            </a:r>
            <a:r>
              <a:rPr sz="1400" spc="7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20푉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3784" y="1400012"/>
            <a:ext cx="87287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20 + 10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737725"/>
            <a:ext cx="42944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Thevenin resistance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 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75714" y="2070090"/>
            <a:ext cx="129697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10 × 20</a:t>
            </a:r>
            <a:r>
              <a:rPr sz="1400" spc="150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205726"/>
            <a:ext cx="145324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SLOGPG+Cambria Math"/>
                <a:cs typeface="SLOGPG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SLOGPG+Cambria Math"/>
                <a:cs typeface="SLOGPG+Cambria Math"/>
              </a:rPr>
              <a:t>푇ℎ</a:t>
            </a:r>
            <a:r>
              <a:rPr sz="1500" spc="139" baseline="-20571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10‖20</a:t>
            </a:r>
            <a:r>
              <a:rPr sz="1400" spc="63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25319" y="220572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35275" y="2205726"/>
            <a:ext cx="3877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훺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324598"/>
            <a:ext cx="1945319" cy="79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86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30</a:t>
            </a:r>
          </a:p>
          <a:p>
            <a:pPr marL="0" marR="0">
              <a:lnSpc>
                <a:spcPts val="1554"/>
              </a:lnSpc>
              <a:spcBef>
                <a:spcPts val="98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 is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56967" y="2324598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87677" y="2996682"/>
            <a:ext cx="1134304" cy="730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20</a:t>
            </a:r>
            <a:r>
              <a:rPr sz="1400" spc="700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1</a:t>
            </a:r>
          </a:p>
          <a:p>
            <a:pPr marL="23622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⋅</a:t>
            </a:r>
            <a:r>
              <a:rPr sz="1400" spc="1168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109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푠</a:t>
            </a:r>
          </a:p>
          <a:p>
            <a:pPr marL="48768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3</a:t>
            </a:r>
            <a:r>
              <a:rPr sz="1400" spc="1101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44522" y="299668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132318"/>
            <a:ext cx="116368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휏</a:t>
            </a:r>
            <a:r>
              <a:rPr sz="1400" spc="105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SLOGPG+Cambria Math"/>
                <a:cs typeface="SLOGPG+Cambria Math"/>
              </a:rPr>
              <a:t>푅</a:t>
            </a:r>
            <a:r>
              <a:rPr sz="1500" spc="41" baseline="-20571">
                <a:solidFill>
                  <a:srgbClr val="000000"/>
                </a:solidFill>
                <a:latin typeface="SLOGPG+Cambria Math"/>
                <a:cs typeface="SLOGPG+Cambria Math"/>
              </a:rPr>
              <a:t>푇ℎ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퐶</a:t>
            </a:r>
            <a:r>
              <a:rPr sz="1400" spc="12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44522" y="325167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583670"/>
            <a:ext cx="667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934790"/>
            <a:ext cx="3053877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SLOGPG+Cambria Math"/>
                <a:cs typeface="SLOGPG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SLOGPG+Cambria Math"/>
                <a:cs typeface="SLOGPG+Cambria Math"/>
              </a:rPr>
              <a:t>푣(∞)</a:t>
            </a:r>
            <a:r>
              <a:rPr sz="1400" spc="-28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SLOGPG+Cambria Math"/>
                <a:cs typeface="SLOGPG+Cambria Math"/>
              </a:rPr>
              <a:t>[푣(푂)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 − </a:t>
            </a:r>
            <a:r>
              <a:rPr sz="1400" spc="20">
                <a:solidFill>
                  <a:srgbClr val="000000"/>
                </a:solidFill>
                <a:latin typeface="SLOGPG+Cambria Math"/>
                <a:cs typeface="SLOGPG+Cambria Math"/>
              </a:rPr>
              <a:t>푣(∞)]푒</a:t>
            </a:r>
            <a:r>
              <a:rPr sz="1500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ꢀꢁ/ꢂ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752721" y="4240514"/>
            <a:ext cx="203916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for t&lt;0, for t&gt;0.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30475" y="43051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ꢄ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76551" y="4379798"/>
            <a:ext cx="5357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ꢀꢃ</a:t>
            </a:r>
            <a:r>
              <a:rPr sz="1000" spc="365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ꢆꢁ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34516" y="4414383"/>
            <a:ext cx="1699655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20 + (10</a:t>
            </a:r>
            <a:r>
              <a:rPr sz="1400" spc="-20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− 20)푒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30475" y="444332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ꢅ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74140" y="4774514"/>
            <a:ext cx="174253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(20</a:t>
            </a:r>
            <a:r>
              <a:rPr sz="1400" spc="-10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− </a:t>
            </a:r>
            <a:r>
              <a:rPr sz="1400" spc="28">
                <a:solidFill>
                  <a:srgbClr val="000000"/>
                </a:solidFill>
                <a:latin typeface="SLOGPG+Cambria Math"/>
                <a:cs typeface="SLOGPG+Cambria Math"/>
              </a:rPr>
              <a:t>10푒</a:t>
            </a:r>
            <a:r>
              <a:rPr sz="1500" spc="15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ꢀꢇ.6ꢁ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)푉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5153523"/>
            <a:ext cx="7265244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7">
                <a:solidFill>
                  <a:srgbClr val="000000"/>
                </a:solidFill>
                <a:latin typeface="SLOGPG+Cambria Math"/>
                <a:cs typeface="SLOGPG+Cambria Math"/>
              </a:rPr>
              <a:t>ꢈ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notice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ꢈ</a:t>
            </a:r>
            <a:r>
              <a:rPr sz="1400" spc="8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currents through the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20 − 훺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 and the capacitor; that is,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70508" y="5748350"/>
            <a:ext cx="2620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ꢉ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336802" y="5748350"/>
            <a:ext cx="3428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푑ꢉ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5787974"/>
            <a:ext cx="615500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ꢈ</a:t>
            </a:r>
            <a:r>
              <a:rPr sz="1400" spc="12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155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+ 퐶</a:t>
            </a:r>
            <a:r>
              <a:rPr sz="1400" spc="1568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1 − </a:t>
            </a:r>
            <a:r>
              <a:rPr sz="1400" spc="21">
                <a:solidFill>
                  <a:srgbClr val="000000"/>
                </a:solidFill>
                <a:latin typeface="SLOGPG+Cambria Math"/>
                <a:cs typeface="SLOGPG+Cambria Math"/>
              </a:rPr>
              <a:t>0.5푒</a:t>
            </a:r>
            <a:r>
              <a:rPr sz="1500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ꢀꢇ.6ꢁ</a:t>
            </a:r>
            <a:r>
              <a:rPr sz="1500" spc="72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+ 0.25(−0.ꢋ)(−10)푒</a:t>
            </a:r>
            <a:r>
              <a:rPr sz="1500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ꢀꢇ.6ꢁ</a:t>
            </a:r>
            <a:r>
              <a:rPr sz="1500" spc="144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(1</a:t>
            </a:r>
            <a:r>
              <a:rPr sz="1400" spc="-10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+ </a:t>
            </a:r>
            <a:r>
              <a:rPr sz="1400" spc="85">
                <a:solidFill>
                  <a:srgbClr val="000000"/>
                </a:solidFill>
                <a:latin typeface="SLOGPG+Cambria Math"/>
                <a:cs typeface="SLOGPG+Cambria Math"/>
              </a:rPr>
              <a:t>푒</a:t>
            </a:r>
            <a:r>
              <a:rPr sz="1500" spc="17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ꢀꢇ.6ꢁ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)퐴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35456" y="5943676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ꢊꢇ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44422" y="5943676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LOGPG+Cambria Math"/>
                <a:cs typeface="SLOGPG+Cambria Math"/>
              </a:rPr>
              <a:t>푑ꢁ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219053"/>
            <a:ext cx="5968719" cy="821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from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(b)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푣</a:t>
            </a:r>
            <a:r>
              <a:rPr sz="1400" spc="4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+ 10ꢈ</a:t>
            </a:r>
            <a:r>
              <a:rPr sz="1400" spc="10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30</a:t>
            </a:r>
            <a:r>
              <a:rPr sz="1400" spc="40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satisfied, as expected. Hence,</a:t>
            </a:r>
          </a:p>
          <a:p>
            <a:pPr marL="402640" marR="0">
              <a:lnSpc>
                <a:spcPts val="1645"/>
              </a:lnSpc>
              <a:spcBef>
                <a:spcPts val="1127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SLOGPG+Cambria Math"/>
                <a:cs typeface="SLOGPG+Cambria Math"/>
              </a:rPr>
              <a:t>10푉,</a:t>
            </a:r>
            <a:r>
              <a:rPr sz="1400" spc="8848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  <a:r>
              <a:rPr sz="1400" spc="2888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‐</a:t>
            </a:r>
            <a:r>
              <a:rPr sz="1400" spc="-7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1퐴,</a:t>
            </a:r>
            <a:r>
              <a:rPr sz="1400" spc="6598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6688445"/>
            <a:ext cx="5004317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푣</a:t>
            </a:r>
            <a:r>
              <a:rPr sz="1400" spc="11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{</a:t>
            </a:r>
            <a:r>
              <a:rPr sz="1400" spc="15147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ꢈ</a:t>
            </a:r>
            <a:r>
              <a:rPr sz="1400" spc="13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{</a:t>
            </a:r>
          </a:p>
          <a:p>
            <a:pPr marL="402640" marR="0">
              <a:lnSpc>
                <a:spcPts val="80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(20 − </a:t>
            </a:r>
            <a:r>
              <a:rPr sz="1400" spc="28">
                <a:solidFill>
                  <a:srgbClr val="000000"/>
                </a:solidFill>
                <a:latin typeface="SLOGPG+Cambria Math"/>
                <a:cs typeface="SLOGPG+Cambria Math"/>
              </a:rPr>
              <a:t>10푒</a:t>
            </a:r>
            <a:r>
              <a:rPr sz="1500" spc="15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ꢀꢇ.6ꢁ</a:t>
            </a:r>
            <a:r>
              <a:rPr sz="1400" spc="23">
                <a:solidFill>
                  <a:srgbClr val="000000"/>
                </a:solidFill>
                <a:latin typeface="SLOGPG+Cambria Math"/>
                <a:cs typeface="SLOGPG+Cambria Math"/>
              </a:rPr>
              <a:t>)푉,</a:t>
            </a:r>
            <a:r>
              <a:rPr sz="1400" spc="107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≥</a:t>
            </a:r>
            <a:r>
              <a:rPr sz="1400" spc="8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  <a:r>
              <a:rPr sz="1400" spc="2888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(1</a:t>
            </a:r>
            <a:r>
              <a:rPr sz="1400" spc="-10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+ </a:t>
            </a:r>
            <a:r>
              <a:rPr sz="1400" spc="85">
                <a:solidFill>
                  <a:srgbClr val="000000"/>
                </a:solidFill>
                <a:latin typeface="SLOGPG+Cambria Math"/>
                <a:cs typeface="SLOGPG+Cambria Math"/>
              </a:rPr>
              <a:t>푒</a:t>
            </a:r>
            <a:r>
              <a:rPr sz="1500" spc="15" baseline="36857">
                <a:solidFill>
                  <a:srgbClr val="000000"/>
                </a:solidFill>
                <a:latin typeface="SLOGPG+Cambria Math"/>
                <a:cs typeface="SLOGPG+Cambria Math"/>
              </a:rPr>
              <a:t>ꢀꢇ.6ꢁ</a:t>
            </a:r>
            <a:r>
              <a:rPr sz="1400" spc="10">
                <a:solidFill>
                  <a:srgbClr val="000000"/>
                </a:solidFill>
                <a:latin typeface="SLOGPG+Cambria Math"/>
                <a:cs typeface="SLOGPG+Cambria Math"/>
              </a:rPr>
              <a:t>)퐴,</a:t>
            </a:r>
            <a:r>
              <a:rPr sz="1400" spc="1073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7163799"/>
            <a:ext cx="64305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continuous while the resistor current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7537313"/>
            <a:ext cx="7354847" cy="910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11: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switch 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푡</a:t>
            </a:r>
            <a:r>
              <a:rPr sz="1400" spc="11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</a:t>
            </a:r>
            <a:r>
              <a:rPr sz="1400" spc="25">
                <a:solidFill>
                  <a:srgbClr val="000000"/>
                </a:solidFill>
                <a:latin typeface="SLOGPG+Cambria Math"/>
                <a:cs typeface="SLOGPG+Cambria Math"/>
              </a:rPr>
              <a:t>ꢈ(푡)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SLOGPG+Cambria Math"/>
                <a:cs typeface="SLOGPG+Cambria Math"/>
              </a:rPr>
              <a:t>푢(푡)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all time. Note that</a:t>
            </a:r>
          </a:p>
          <a:p>
            <a:pPr marL="0" marR="0">
              <a:lnSpc>
                <a:spcPts val="1645"/>
              </a:lnSpc>
              <a:spcBef>
                <a:spcPts val="60"/>
              </a:spcBef>
              <a:spcAft>
                <a:spcPct val="0"/>
              </a:spcAft>
            </a:pPr>
            <a:r>
              <a:rPr sz="1400" spc="17">
                <a:solidFill>
                  <a:srgbClr val="000000"/>
                </a:solidFill>
                <a:latin typeface="SLOGPG+Cambria Math"/>
                <a:cs typeface="SLOGPG+Cambria Math"/>
              </a:rPr>
              <a:t>푢(−푡)</a:t>
            </a:r>
            <a:r>
              <a:rPr sz="1400" spc="6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1</a:t>
            </a:r>
            <a:r>
              <a:rPr sz="1400" spc="31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Also, </a:t>
            </a:r>
            <a:r>
              <a:rPr sz="1400" spc="15">
                <a:solidFill>
                  <a:srgbClr val="000000"/>
                </a:solidFill>
                <a:latin typeface="SLOGPG+Cambria Math"/>
                <a:cs typeface="SLOGPG+Cambria Math"/>
              </a:rPr>
              <a:t>푢(−푡)</a:t>
            </a:r>
            <a:r>
              <a:rPr sz="1400" spc="6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SLOGPG+Cambria Math"/>
                <a:cs typeface="SLOGPG+Cambria Math"/>
              </a:rPr>
              <a:t>1 − </a:t>
            </a:r>
            <a:r>
              <a:rPr sz="1400" spc="21">
                <a:solidFill>
                  <a:srgbClr val="000000"/>
                </a:solidFill>
                <a:latin typeface="SLOGPG+Cambria Math"/>
                <a:cs typeface="SLOGPG+Cambria Math"/>
              </a:rPr>
              <a:t>푢(푡)</a:t>
            </a:r>
            <a:r>
              <a:rPr sz="1400" spc="23">
                <a:solidFill>
                  <a:srgbClr val="000000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21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29588" y="8316458"/>
            <a:ext cx="40994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ퟎ,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89910" y="8316458"/>
            <a:ext cx="67967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&lt;</a:t>
            </a:r>
            <a:r>
              <a:rPr sz="1400" spc="82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ퟎ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8444474"/>
            <a:ext cx="855730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풊(풕)</a:t>
            </a:r>
            <a:r>
              <a:rPr sz="1400" spc="68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=</a:t>
            </a:r>
            <a:r>
              <a:rPr sz="1400" spc="86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{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29588" y="8534858"/>
            <a:ext cx="217689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−ퟐ(ퟏ + 풆</a:t>
            </a:r>
            <a:r>
              <a:rPr sz="1500" spc="17" baseline="36857">
                <a:solidFill>
                  <a:srgbClr val="ED008D"/>
                </a:solidFill>
                <a:latin typeface="SLOGPG+Cambria Math"/>
                <a:cs typeface="SLOGPG+Cambria Math"/>
              </a:rPr>
              <a:t>ꢀퟏퟓ풕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)푨,</a:t>
            </a:r>
            <a:r>
              <a:rPr sz="1400" spc="1081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&gt;</a:t>
            </a:r>
            <a:r>
              <a:rPr sz="1400" spc="82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ퟎ’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48232" y="8894054"/>
            <a:ext cx="6324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ퟐퟎ푽,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59786" y="8894054"/>
            <a:ext cx="6796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&lt;</a:t>
            </a:r>
            <a:r>
              <a:rPr sz="1400" spc="82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ퟎ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9022070"/>
            <a:ext cx="674374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풗</a:t>
            </a:r>
            <a:r>
              <a:rPr sz="1400" spc="75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=</a:t>
            </a:r>
            <a:r>
              <a:rPr sz="1400" spc="87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{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48232" y="9112453"/>
            <a:ext cx="209821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ퟏퟎ(ퟏ</a:t>
            </a:r>
            <a:r>
              <a:rPr sz="1400" spc="-10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+ 풆</a:t>
            </a:r>
            <a:r>
              <a:rPr sz="1500" spc="17" baseline="36857">
                <a:solidFill>
                  <a:srgbClr val="ED008D"/>
                </a:solidFill>
                <a:latin typeface="SLOGPG+Cambria Math"/>
                <a:cs typeface="SLOGPG+Cambria Math"/>
              </a:rPr>
              <a:t>ꢀퟏퟓ풕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)푽,</a:t>
            </a:r>
            <a:r>
              <a:rPr sz="1400" spc="1088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&gt;</a:t>
            </a:r>
            <a:r>
              <a:rPr sz="1400" spc="82">
                <a:solidFill>
                  <a:srgbClr val="ED008D"/>
                </a:solidFill>
                <a:latin typeface="SLOGPG+Cambria Math"/>
                <a:cs typeface="SLOGPG+Cambria Math"/>
              </a:rPr>
              <a:t> </a:t>
            </a:r>
            <a:r>
              <a:rPr sz="1400">
                <a:solidFill>
                  <a:srgbClr val="ED008D"/>
                </a:solidFill>
                <a:latin typeface="SLOGPG+Cambria Math"/>
                <a:cs typeface="SLOGPG+Cambria Math"/>
              </a:rPr>
              <a:t>ퟎ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254497" y="9498898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0138"/>
            <a:ext cx="2872135" cy="55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6)</a:t>
            </a:r>
            <a:r>
              <a:rPr sz="1600" i="1" spc="38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Step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Response of an </a:t>
            </a:r>
            <a:r>
              <a:rPr sz="1600" u="sng">
                <a:solidFill>
                  <a:srgbClr val="FF0000"/>
                </a:solidFill>
                <a:latin typeface="UCSJOG+Cambria Math"/>
                <a:cs typeface="UCSJOG+Cambria Math"/>
              </a:rPr>
              <a:t>푹푳</a:t>
            </a:r>
            <a:r>
              <a:rPr sz="1600" u="sng" spc="-10">
                <a:solidFill>
                  <a:srgbClr val="FF0000"/>
                </a:solidFill>
                <a:latin typeface="UCSJOG+Cambria Math"/>
                <a:cs typeface="UCSJOG+Cambria Math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Circuit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83934"/>
            <a:ext cx="7457246" cy="1186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푅퐿</a:t>
            </a:r>
            <a:r>
              <a:rPr sz="1400" spc="102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400" spc="5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400" spc="6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Rather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Kirchhoff’s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laws,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simple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technique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5.11)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(5.14).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</a:p>
          <a:p>
            <a:pPr marL="0" marR="0">
              <a:lnSpc>
                <a:spcPts val="1554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665974"/>
            <a:ext cx="115264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ꢀ</a:t>
            </a:r>
            <a:r>
              <a:rPr sz="1400" spc="124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푡</a:t>
            </a:r>
            <a:r>
              <a:rPr sz="1500" spc="68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푠푠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81216" y="2722229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981309"/>
            <a:ext cx="63556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transient response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decaying exponential, that is,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07945" y="3324809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364433"/>
            <a:ext cx="1158485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ꢀ</a:t>
            </a:r>
            <a:r>
              <a:rPr sz="1500" baseline="-23563">
                <a:solidFill>
                  <a:srgbClr val="000000"/>
                </a:solidFill>
                <a:latin typeface="UCSJOG+Cambria Math"/>
                <a:cs typeface="UCSJOG+Cambria Math"/>
              </a:rPr>
              <a:t>푡</a:t>
            </a:r>
            <a:r>
              <a:rPr sz="1500" spc="140" baseline="-23563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 spc="49">
                <a:solidFill>
                  <a:srgbClr val="000000"/>
                </a:solidFill>
                <a:latin typeface="UCSJOG+Cambria Math"/>
                <a:cs typeface="UCSJOG+Cambria Math"/>
              </a:rPr>
              <a:t>퐴푒</a:t>
            </a:r>
            <a:r>
              <a:rPr sz="1500" spc="23" baseline="36856">
                <a:solidFill>
                  <a:srgbClr val="000000"/>
                </a:solidFill>
                <a:latin typeface="UCSJOG+Cambria Math"/>
                <a:cs typeface="UCSJOG+Cambria Math"/>
              </a:rPr>
              <a:t>−푡/휏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86382" y="3380730"/>
            <a:ext cx="534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ꢁ</a:t>
            </a:r>
            <a:r>
              <a:rPr sz="1400" spc="105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81216" y="3443462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(6.2)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01850" y="352026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740775"/>
            <a:ext cx="32212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퐴</a:t>
            </a:r>
            <a:r>
              <a:rPr sz="1400" spc="52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 constant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4106535"/>
            <a:ext cx="7454118" cy="1210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</a:t>
            </a:r>
            <a:r>
              <a:rPr sz="1400" spc="28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closed.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essentially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dies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five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constants.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time,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zero. The entire source voltage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24">
                <a:solidFill>
                  <a:srgbClr val="000000"/>
                </a:solidFill>
                <a:latin typeface="UCSJOG+Cambria Math"/>
                <a:cs typeface="UCSJOG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푠</a:t>
            </a:r>
            <a:r>
              <a:rPr sz="1500" spc="97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appears across </a:t>
            </a:r>
            <a:r>
              <a:rPr sz="1400" spc="43">
                <a:solidFill>
                  <a:srgbClr val="000000"/>
                </a:solidFill>
                <a:latin typeface="UCSJOG+Cambria Math"/>
                <a:cs typeface="UCSJOG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 response is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61948" y="5173802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ꢄ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229723"/>
            <a:ext cx="601381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ꢀ</a:t>
            </a:r>
            <a:r>
              <a:rPr sz="1400" spc="1134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푠푠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24432" y="5222880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CSJOG+Cambria Math"/>
                <a:cs typeface="UCSJOG+Cambria Math"/>
              </a:rPr>
              <a:t>ꢅ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81216" y="5290550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(6.3)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77188" y="536887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ꢃ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5595350"/>
            <a:ext cx="425528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Eqs. (6.2) and (6.3) into Eq. (6.1) gives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75714" y="5940628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ꢄ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9924" y="5980252"/>
            <a:ext cx="123348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ꢀ</a:t>
            </a:r>
            <a:r>
              <a:rPr sz="1400" spc="124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 spc="49">
                <a:solidFill>
                  <a:srgbClr val="000000"/>
                </a:solidFill>
                <a:latin typeface="UCSJOG+Cambria Math"/>
                <a:cs typeface="UCSJOG+Cambria Math"/>
              </a:rPr>
              <a:t>퐴푒</a:t>
            </a:r>
            <a:r>
              <a:rPr sz="1500" baseline="36857">
                <a:solidFill>
                  <a:srgbClr val="000000"/>
                </a:solidFill>
                <a:latin typeface="UCSJOG+Cambria Math"/>
                <a:cs typeface="UCSJOG+Cambria Math"/>
              </a:rPr>
              <a:t>−푡/휏</a:t>
            </a:r>
            <a:r>
              <a:rPr sz="1500" spc="59" baseline="36857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+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38198" y="5989706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CSJOG+Cambria Math"/>
                <a:cs typeface="UCSJOG+Cambria Math"/>
              </a:rPr>
              <a:t>ꢅ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681216" y="6057376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(6.4)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90954" y="613570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ꢃ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6354689"/>
            <a:ext cx="7454514" cy="95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퐴</a:t>
            </a:r>
            <a:r>
              <a:rPr sz="1400" spc="161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ffom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7">
                <a:solidFill>
                  <a:srgbClr val="000000"/>
                </a:solidFill>
                <a:latin typeface="UCSJOG+Cambria Math"/>
                <a:cs typeface="UCSJOG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UCSJOG+Cambria Math"/>
                <a:cs typeface="UCSJOG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0</a:t>
            </a:r>
            <a:r>
              <a:rPr sz="1500" spc="182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inductor,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24">
                <a:solidFill>
                  <a:srgbClr val="000000"/>
                </a:solidFill>
                <a:latin typeface="UCSJOG+Cambria Math"/>
                <a:cs typeface="UCSJOG+Cambria Math"/>
              </a:rPr>
              <a:t>푉</a:t>
            </a:r>
            <a:r>
              <a:rPr sz="1500" spc="80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54"/>
              </a:lnSpc>
              <a:spcBef>
                <a:spcPts val="1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 change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instantaneously,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7184213"/>
            <a:ext cx="1668817" cy="510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UCSJOG+Cambria Math"/>
                <a:cs typeface="UCSJOG+Cambria Math"/>
              </a:rPr>
              <a:t>ꢀ(ꢆ</a:t>
            </a:r>
            <a:r>
              <a:rPr sz="1500" spc="51" baseline="36856">
                <a:solidFill>
                  <a:srgbClr val="000000"/>
                </a:solidFill>
                <a:latin typeface="UCSJOG+Cambria Math"/>
                <a:cs typeface="UCSJOG+Cambria Math"/>
              </a:rPr>
              <a:t>ꢇ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UCSJOG+Cambria Math"/>
                <a:cs typeface="UCSJOG+Cambria Math"/>
              </a:rPr>
              <a:t>ꢀ(ꢆ</a:t>
            </a:r>
            <a:r>
              <a:rPr sz="1000" spc="51">
                <a:solidFill>
                  <a:srgbClr val="000000"/>
                </a:solidFill>
                <a:latin typeface="UCSJOG+Cambria Math"/>
                <a:cs typeface="UCSJOG+Cambria Math"/>
              </a:rPr>
              <a:t>−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UCSJOG+Cambria Math"/>
                <a:cs typeface="UCSJOG+Cambria Math"/>
              </a:rPr>
              <a:t>퐼</a:t>
            </a:r>
            <a:r>
              <a:rPr sz="1500" baseline="-21517">
                <a:solidFill>
                  <a:srgbClr val="000000"/>
                </a:solidFill>
                <a:latin typeface="UCSJOG+Cambria Math"/>
                <a:cs typeface="UCSJOG+Cambria Math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681216" y="7258288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(6.5)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508357"/>
            <a:ext cx="27634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at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ꢈ</a:t>
            </a:r>
            <a:r>
              <a:rPr sz="1400" spc="111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Eq. (6.4)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64817" y="7852781"/>
            <a:ext cx="35991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푉</a:t>
            </a:r>
          </a:p>
          <a:p>
            <a:pPr marL="7010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푠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69924" y="7988417"/>
            <a:ext cx="1085880" cy="594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UCSJOG+Cambria Math"/>
                <a:cs typeface="UCSJOG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0</a:t>
            </a:r>
            <a:r>
              <a:rPr sz="1500" spc="122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퐴</a:t>
            </a:r>
            <a:r>
              <a:rPr sz="1400" spc="17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+</a:t>
            </a:r>
          </a:p>
          <a:p>
            <a:pPr marL="705561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푅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8432282"/>
            <a:ext cx="209777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this, we obtain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퐴</a:t>
            </a:r>
            <a:r>
              <a:rPr sz="1400" spc="56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64817" y="8776706"/>
            <a:ext cx="35991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푉</a:t>
            </a:r>
          </a:p>
          <a:p>
            <a:pPr marL="7010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CSJOG+Cambria Math"/>
                <a:cs typeface="UCSJOG+Cambria Math"/>
              </a:rPr>
              <a:t>푠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69924" y="8912342"/>
            <a:ext cx="1085880" cy="594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퐴</a:t>
            </a:r>
            <a:r>
              <a:rPr sz="1400" spc="88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UCSJOG+Cambria Math"/>
                <a:cs typeface="UCSJOG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0</a:t>
            </a:r>
            <a:r>
              <a:rPr sz="1500" spc="38" baseline="-20571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ꢉ</a:t>
            </a:r>
          </a:p>
          <a:p>
            <a:pPr marL="705561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9355775"/>
            <a:ext cx="30860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for </a:t>
            </a:r>
            <a:r>
              <a:rPr sz="1400">
                <a:solidFill>
                  <a:srgbClr val="000000"/>
                </a:solidFill>
                <a:latin typeface="UCSJOG+Cambria Math"/>
                <a:cs typeface="UCSJOG+Cambria Math"/>
              </a:rPr>
              <a:t>퐴</a:t>
            </a:r>
            <a:r>
              <a:rPr sz="1400" spc="52">
                <a:solidFill>
                  <a:srgbClr val="000000"/>
                </a:solidFill>
                <a:latin typeface="UCSJOG+Cambria Math"/>
                <a:cs typeface="UCSJO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 (6.4), we get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255397" y="293116"/>
            <a:ext cx="7001890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4986" y="1156157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EMQIP+Cambria Math"/>
                <a:cs typeface="AEMQIP+Cambria Math"/>
              </a:rPr>
              <a:t>푉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39366" y="1156157"/>
            <a:ext cx="290839" cy="521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EMQIP+Cambria Math"/>
                <a:cs typeface="AEMQIP+Cambria Math"/>
              </a:rPr>
              <a:t>푉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AEMQIP+Cambria Math"/>
                <a:cs typeface="AEMQIP+Cambria Math"/>
              </a:rPr>
              <a:t>푠</a:t>
            </a:r>
          </a:p>
          <a:p>
            <a:pPr marL="15239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EMQIP+Cambria Math"/>
                <a:cs typeface="AEMQIP+Cambria Math"/>
              </a:rPr>
              <a:t>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9924" y="1212078"/>
            <a:ext cx="7336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AEMQIP+Cambria Math"/>
                <a:cs typeface="AEMQIP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7469" y="1205235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AEMQIP+Cambria Math"/>
                <a:cs typeface="AEMQIP+Cambria Math"/>
              </a:rPr>
              <a:t>푠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3482" y="1212078"/>
            <a:ext cx="82358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+ </a:t>
            </a:r>
            <a:r>
              <a:rPr sz="1400" spc="-40">
                <a:solidFill>
                  <a:srgbClr val="000000"/>
                </a:solidFill>
                <a:latin typeface="AEMQIP+Cambria Math"/>
                <a:cs typeface="AEMQIP+Cambria Math"/>
              </a:rPr>
              <a:t>(퐼</a:t>
            </a:r>
            <a:r>
              <a:rPr sz="1500" baseline="-20571">
                <a:solidFill>
                  <a:srgbClr val="000000"/>
                </a:solidFill>
                <a:latin typeface="AEMQIP+Cambria Math"/>
                <a:cs typeface="AEMQIP+Cambria Math"/>
              </a:rPr>
              <a:t>0</a:t>
            </a:r>
            <a:r>
              <a:rPr sz="1500" spc="38" baseline="-2057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−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58238" y="1195781"/>
            <a:ext cx="74202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1">
                <a:solidFill>
                  <a:srgbClr val="000000"/>
                </a:solidFill>
                <a:latin typeface="AEMQIP+Cambria Math"/>
                <a:cs typeface="AEMQIP+Cambria Math"/>
              </a:rPr>
              <a:t>)푒</a:t>
            </a:r>
            <a:r>
              <a:rPr sz="1500" spc="27" baseline="36857">
                <a:solidFill>
                  <a:srgbClr val="000000"/>
                </a:solidFill>
                <a:latin typeface="AEMQIP+Cambria Math"/>
                <a:cs typeface="AEMQIP+Cambria Math"/>
              </a:rPr>
              <a:t>ꢁꢂ/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81216" y="1222613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(6.6)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00225" y="135122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EMQIP+Cambria Math"/>
                <a:cs typeface="AEMQIP+Cambria Math"/>
              </a:rPr>
              <a:t>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1571742"/>
            <a:ext cx="7331157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complete response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ꢃ퐿</a:t>
            </a:r>
            <a:r>
              <a:rPr sz="1400" spc="55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 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illustrated in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(6.6) may be written as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171141"/>
            <a:ext cx="287160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AEMQIP+Cambria Math"/>
                <a:cs typeface="AEMQIP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AEMQIP+Cambria Math"/>
                <a:cs typeface="AEMQIP+Cambria Math"/>
              </a:rPr>
              <a:t>ꢀ(∞)</a:t>
            </a:r>
            <a:r>
              <a:rPr sz="1400" spc="-3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+ </a:t>
            </a:r>
            <a:r>
              <a:rPr sz="1400" spc="20">
                <a:solidFill>
                  <a:srgbClr val="000000"/>
                </a:solidFill>
                <a:latin typeface="AEMQIP+Cambria Math"/>
                <a:cs typeface="AEMQIP+Cambria Math"/>
              </a:rPr>
              <a:t>[ꢀ(푂)</a:t>
            </a:r>
            <a:r>
              <a:rPr sz="1400" spc="-2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− </a:t>
            </a:r>
            <a:r>
              <a:rPr sz="1400" spc="21">
                <a:solidFill>
                  <a:srgbClr val="000000"/>
                </a:solidFill>
                <a:latin typeface="AEMQIP+Cambria Math"/>
                <a:cs typeface="AEMQIP+Cambria Math"/>
              </a:rPr>
              <a:t>ꢀ(∞)]푒</a:t>
            </a:r>
            <a:r>
              <a:rPr sz="1500" baseline="36857">
                <a:solidFill>
                  <a:srgbClr val="000000"/>
                </a:solidFill>
                <a:latin typeface="AEMQIP+Cambria Math"/>
                <a:cs typeface="AEMQIP+Cambria Math"/>
              </a:rPr>
              <a:t>ꢁꢂ/ꢄ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81216" y="2188829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(6.7)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14932" y="4487402"/>
            <a:ext cx="2302545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with a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input voltage.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20945" y="4470638"/>
            <a:ext cx="2059555" cy="70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of</a:t>
            </a:r>
          </a:p>
          <a:p>
            <a:pPr marL="262508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ꢃ퐿</a:t>
            </a:r>
            <a:r>
              <a:rPr sz="1400" spc="55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20945" y="4708382"/>
            <a:ext cx="1628004" cy="72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 current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AEMQIP+Cambria Math"/>
                <a:cs typeface="AEMQIP+Cambria Math"/>
              </a:rPr>
              <a:t>퐼</a:t>
            </a:r>
            <a:r>
              <a:rPr sz="1500" spc="68" baseline="-20571">
                <a:solidFill>
                  <a:srgbClr val="000000"/>
                </a:solidFill>
                <a:latin typeface="AEMQIP+Cambria Math"/>
                <a:cs typeface="AEMQIP+Cambria Math"/>
              </a:rPr>
              <a:t>0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802747"/>
            <a:ext cx="7110418" cy="71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spc="27">
                <a:solidFill>
                  <a:srgbClr val="000000"/>
                </a:solidFill>
                <a:latin typeface="AEMQIP+Cambria Math"/>
                <a:cs typeface="AEMQIP+Cambria Math"/>
              </a:rPr>
              <a:t>ꢀ(푂)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AEMQIP+Cambria Math"/>
                <a:cs typeface="AEMQIP+Cambria Math"/>
              </a:rPr>
              <a:t>ꢀ(∞)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the initial and final values of </a:t>
            </a:r>
            <a:r>
              <a:rPr sz="1400" spc="47">
                <a:solidFill>
                  <a:srgbClr val="000000"/>
                </a:solidFill>
                <a:latin typeface="AEMQIP+Cambria Math"/>
                <a:cs typeface="AEMQIP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respectively. Thus,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</a:t>
            </a:r>
          </a:p>
          <a:p>
            <a:pPr marL="0" marR="0">
              <a:lnSpc>
                <a:spcPts val="1645"/>
              </a:lnSpc>
              <a:spcBef>
                <a:spcPts val="28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response of 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ꢃ퐿</a:t>
            </a:r>
            <a:r>
              <a:rPr sz="1400" spc="57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requires three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things: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6408030"/>
            <a:ext cx="3605817" cy="1210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inductor current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AEMQIP+Cambria Math"/>
                <a:cs typeface="AEMQIP+Cambria Math"/>
              </a:rPr>
              <a:t>ꢀ(푂)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ꢅ.</a:t>
            </a:r>
          </a:p>
          <a:p>
            <a:pPr marL="0" marR="0">
              <a:lnSpc>
                <a:spcPts val="1645"/>
              </a:lnSpc>
              <a:spcBef>
                <a:spcPts val="129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final inductor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AEMQIP+Cambria Math"/>
                <a:cs typeface="AEMQIP+Cambria Math"/>
              </a:rPr>
              <a:t>ꢀ(∞)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645"/>
              </a:lnSpc>
              <a:spcBef>
                <a:spcPts val="1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 </a:t>
            </a:r>
            <a:r>
              <a:rPr sz="1400" spc="30">
                <a:solidFill>
                  <a:srgbClr val="000000"/>
                </a:solidFill>
                <a:latin typeface="AEMQIP+Cambria Math"/>
                <a:cs typeface="AEMQIP+Cambria Math"/>
              </a:rPr>
              <a:t>휏.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7508357"/>
            <a:ext cx="7217587" cy="95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from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given circuit for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</a:t>
            </a:r>
            <a:r>
              <a:rPr sz="1400" spc="4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items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 from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for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&gt;</a:t>
            </a:r>
            <a:r>
              <a:rPr sz="1400" spc="85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Once these items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determined, we obtain the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Eq. (6.7). Keep in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this technique applies only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step responses.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8351510"/>
            <a:ext cx="696358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 if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switching takes place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400" spc="125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 spc="-23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AEMQIP+Cambria Math"/>
                <a:cs typeface="AEMQIP+Cambria Math"/>
              </a:rPr>
              <a:t>0</a:t>
            </a:r>
            <a:r>
              <a:rPr sz="1500" spc="74" baseline="-2057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instead of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ꢅ,</a:t>
            </a:r>
            <a:r>
              <a:rPr sz="1400" spc="23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(6.7)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8714690"/>
            <a:ext cx="3269447" cy="724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AEMQIP+Cambria Math"/>
                <a:cs typeface="AEMQIP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AEMQIP+Cambria Math"/>
                <a:cs typeface="AEMQIP+Cambria Math"/>
              </a:rPr>
              <a:t>ꢀ(∞)</a:t>
            </a:r>
            <a:r>
              <a:rPr sz="1400" spc="-3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+ </a:t>
            </a:r>
            <a:r>
              <a:rPr sz="1400" spc="18">
                <a:solidFill>
                  <a:srgbClr val="000000"/>
                </a:solidFill>
                <a:latin typeface="AEMQIP+Cambria Math"/>
                <a:cs typeface="AEMQIP+Cambria Math"/>
              </a:rPr>
              <a:t>[ꢀ(푡</a:t>
            </a:r>
            <a:r>
              <a:rPr sz="1400" spc="283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) − </a:t>
            </a:r>
            <a:r>
              <a:rPr sz="1400" spc="21">
                <a:solidFill>
                  <a:srgbClr val="000000"/>
                </a:solidFill>
                <a:latin typeface="AEMQIP+Cambria Math"/>
                <a:cs typeface="AEMQIP+Cambria Math"/>
              </a:rPr>
              <a:t>ꢀ(∞)]푒</a:t>
            </a:r>
            <a:r>
              <a:rPr sz="1500" baseline="36856">
                <a:solidFill>
                  <a:srgbClr val="000000"/>
                </a:solidFill>
                <a:latin typeface="AEMQIP+Cambria Math"/>
                <a:cs typeface="AEMQIP+Cambria Math"/>
              </a:rPr>
              <a:t>ꢁ(ꢂꢁꢂ</a:t>
            </a:r>
            <a:r>
              <a:rPr sz="1500" spc="223" baseline="36856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AEMQIP+Cambria Math"/>
                <a:cs typeface="AEMQIP+Cambria Math"/>
              </a:rPr>
              <a:t>)/ꢄ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sz="1400" spc="-83">
                <a:solidFill>
                  <a:srgbClr val="000000"/>
                </a:solidFill>
                <a:latin typeface="AEMQIP+Cambria Math"/>
                <a:cs typeface="AEMQI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AEMQIP+Cambria Math"/>
                <a:cs typeface="AEMQIP+Cambria Math"/>
              </a:rPr>
              <a:t>0</a:t>
            </a:r>
            <a:r>
              <a:rPr sz="1500" spc="122" baseline="-2057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681216" y="8732377"/>
            <a:ext cx="6089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(6.8)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35502" y="8763767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AEMQIP+Cambria Math"/>
                <a:cs typeface="AEMQIP+Cambria Math"/>
              </a:rPr>
              <a:t>표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96110" y="88167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EMQIP+Cambria Math"/>
                <a:cs typeface="AEMQIP+Cambria Math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28064" y="9282623"/>
            <a:ext cx="4023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96363" y="9282623"/>
            <a:ext cx="6717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28064" y="9480743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ꢆ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9500555"/>
            <a:ext cx="852813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AEMQIP+Cambria Math"/>
                <a:cs typeface="AEMQIP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{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603492" y="9509566"/>
            <a:ext cx="6874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(6.9a)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38732" y="9566555"/>
            <a:ext cx="349243" cy="606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3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EMQIP+Cambria Math"/>
                <a:cs typeface="AEMQIP+Cambria Math"/>
              </a:rPr>
              <a:t>ꢇ</a:t>
            </a:r>
          </a:p>
          <a:p>
            <a:pPr marL="0" marR="0">
              <a:lnSpc>
                <a:spcPts val="1645"/>
              </a:lnSpc>
              <a:spcBef>
                <a:spcPts val="1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98702" y="9600083"/>
            <a:ext cx="176941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(1</a:t>
            </a:r>
            <a:r>
              <a:rPr sz="1400" spc="-10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− </a:t>
            </a:r>
            <a:r>
              <a:rPr sz="1400" spc="85">
                <a:solidFill>
                  <a:srgbClr val="000000"/>
                </a:solidFill>
                <a:latin typeface="AEMQIP+Cambria Math"/>
                <a:cs typeface="AEMQIP+Cambria Math"/>
              </a:rPr>
              <a:t>푒</a:t>
            </a:r>
            <a:r>
              <a:rPr sz="1500" spc="23" baseline="36857">
                <a:solidFill>
                  <a:srgbClr val="000000"/>
                </a:solidFill>
                <a:latin typeface="AEMQIP+Cambria Math"/>
                <a:cs typeface="AEMQIP+Cambria Math"/>
              </a:rPr>
              <a:t>ꢁꢂ/ꢄ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)</a:t>
            </a:r>
            <a:r>
              <a:rPr sz="1400" spc="10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,</a:t>
            </a:r>
            <a:r>
              <a:rPr sz="1400" spc="1088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AEMQIP+Cambria Math"/>
                <a:cs typeface="AEMQIP+Cambria Math"/>
              </a:rPr>
              <a:t> </a:t>
            </a:r>
            <a:r>
              <a:rPr sz="1400">
                <a:solidFill>
                  <a:srgbClr val="000000"/>
                </a:solidFill>
                <a:latin typeface="AEMQIP+Cambria Math"/>
                <a:cs typeface="AEMQIP+Cambria Math"/>
              </a:rPr>
              <a:t>ꢅ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481693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6436" y="1823669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CVTOR+Cambria Math"/>
                <a:cs typeface="CCVTOR+Cambria Math"/>
              </a:rPr>
              <a:t>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879590"/>
            <a:ext cx="7339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CCVTOR+Cambria Math"/>
                <a:cs typeface="CCVTOR+Cambria Math"/>
              </a:rPr>
              <a:t>ꢀ(푡)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920" y="1872747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CVTOR+Cambria Math"/>
                <a:cs typeface="CCVTOR+Cambria Math"/>
              </a:rPr>
              <a:t>푠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5788" y="1863293"/>
            <a:ext cx="143983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(1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CCVTOR+Cambria Math"/>
                <a:cs typeface="CCVTOR+Cambria Math"/>
              </a:rPr>
              <a:t>푒</a:t>
            </a:r>
            <a:r>
              <a:rPr sz="1500" spc="23" baseline="36857">
                <a:solidFill>
                  <a:srgbClr val="000000"/>
                </a:solidFill>
                <a:latin typeface="CCVTOR+Cambria Math"/>
                <a:cs typeface="CCVTOR+Cambria Math"/>
              </a:rPr>
              <a:t>ꢁꢂ/휏</a:t>
            </a:r>
            <a:r>
              <a:rPr sz="1400" spc="18">
                <a:solidFill>
                  <a:srgbClr val="000000"/>
                </a:solidFill>
                <a:latin typeface="CCVTOR+Cambria Math"/>
                <a:cs typeface="CCVTOR+Cambria Math"/>
              </a:rPr>
              <a:t>)푢(푡)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92823" y="1891649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(6.9b)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71676" y="2018741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CVTOR+Cambria Math"/>
                <a:cs typeface="CCVTOR+Cambria Math"/>
              </a:rPr>
              <a:t>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135622"/>
            <a:ext cx="7450940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ꢃ퐿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is obtained 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(6.9) using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CCVTOR+Cambria Math"/>
                <a:cs typeface="CCVTOR+Cambria Math"/>
              </a:rPr>
              <a:t>퐿푑ꢀ/푑푡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725410"/>
            <a:ext cx="1471191" cy="611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915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푑ꢀ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CCVTOR+Cambria Math"/>
                <a:cs typeface="CCVTOR+Cambria Math"/>
              </a:rPr>
              <a:t>푣(푡)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퐿</a:t>
            </a:r>
            <a:r>
              <a:rPr sz="1400" spc="1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ꢄ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54961" y="2725410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13939" y="2725410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퐿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34794" y="2844750"/>
            <a:ext cx="1655116" cy="611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5">
                <a:solidFill>
                  <a:srgbClr val="000000"/>
                </a:solidFill>
                <a:latin typeface="CCVTOR+Cambria Math"/>
                <a:cs typeface="CCVTOR+Cambria Math"/>
              </a:rPr>
              <a:t>푒</a:t>
            </a:r>
            <a:r>
              <a:rPr sz="1500" spc="23" baseline="36856">
                <a:solidFill>
                  <a:srgbClr val="000000"/>
                </a:solidFill>
                <a:latin typeface="CCVTOR+Cambria Math"/>
                <a:cs typeface="CCVTOR+Cambria Math"/>
              </a:rPr>
              <a:t>ꢁꢂ/휏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,</a:t>
            </a:r>
            <a:r>
              <a:rPr sz="14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ꢆ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1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,</a:t>
            </a:r>
            <a:r>
              <a:rPr sz="14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0</a:t>
            </a:r>
          </a:p>
          <a:p>
            <a:pPr marL="768476" marR="0">
              <a:lnSpc>
                <a:spcPts val="93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04085" y="2946857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CVTOR+Cambria Math"/>
                <a:cs typeface="CCVTOR+Cambria Math"/>
              </a:rPr>
              <a:t>ꢅ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24076" y="2980401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푑푡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04670" y="2980401"/>
            <a:ext cx="4626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ꢆꢃ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313541"/>
            <a:ext cx="4677397" cy="1150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645"/>
              </a:lnSpc>
              <a:spcBef>
                <a:spcPts val="1224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CCVTOR+Cambria Math"/>
                <a:cs typeface="CCVTOR+Cambria Math"/>
              </a:rPr>
              <a:t>푣(푡)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24">
                <a:solidFill>
                  <a:srgbClr val="000000"/>
                </a:solidFill>
                <a:latin typeface="CCVTOR+Cambria Math"/>
                <a:cs typeface="CCVTOR+Cambria Math"/>
              </a:rPr>
              <a:t>ꢄ</a:t>
            </a:r>
            <a:r>
              <a:rPr sz="1500" spc="80" baseline="-22268">
                <a:solidFill>
                  <a:srgbClr val="000000"/>
                </a:solidFill>
                <a:latin typeface="CCVTOR+Cambria Math"/>
                <a:cs typeface="CCVTOR+Cambria Math"/>
              </a:rPr>
              <a:t>ꢅ</a:t>
            </a:r>
            <a:r>
              <a:rPr sz="1400" spc="73">
                <a:solidFill>
                  <a:srgbClr val="000000"/>
                </a:solidFill>
                <a:latin typeface="CCVTOR+Cambria Math"/>
                <a:cs typeface="CCVTOR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CCVTOR+Cambria Math"/>
                <a:cs typeface="CCVTOR+Cambria Math"/>
              </a:rPr>
              <a:t>ꢁꢂ/휏</a:t>
            </a:r>
            <a:r>
              <a:rPr sz="1400" spc="21">
                <a:solidFill>
                  <a:srgbClr val="000000"/>
                </a:solidFill>
                <a:latin typeface="CCVTOR+Cambria Math"/>
                <a:cs typeface="CCVTOR+Cambria Math"/>
              </a:rPr>
              <a:t>푢(푡)</a:t>
            </a:r>
          </a:p>
          <a:p>
            <a:pPr marL="0" marR="0">
              <a:lnSpc>
                <a:spcPts val="1554"/>
              </a:lnSpc>
              <a:spcBef>
                <a:spcPts val="601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(6.9) and (6.10).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92823" y="3734546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(6.10)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6860657"/>
            <a:ext cx="7450917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Fig.6.3</a:t>
            </a:r>
            <a:r>
              <a:rPr sz="1400" spc="40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ꢃ퐿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current: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response, 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7845161"/>
            <a:ext cx="7255110" cy="162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spc="25">
                <a:solidFill>
                  <a:srgbClr val="000000"/>
                </a:solidFill>
                <a:latin typeface="CCVTOR+Cambria Math"/>
                <a:cs typeface="CCVTOR+Cambria Math"/>
              </a:rPr>
              <a:t>ꢀ(푡)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Assume that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switch has been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 for a long time.</a:t>
            </a:r>
          </a:p>
          <a:p>
            <a:pPr marL="0" marR="0">
              <a:lnSpc>
                <a:spcPts val="1645"/>
              </a:lnSpc>
              <a:spcBef>
                <a:spcPts val="15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  <a:r>
              <a:rPr sz="1400" b="1" spc="118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&lt;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3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훺</a:t>
            </a:r>
            <a:r>
              <a:rPr sz="1400" spc="1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  <a:p>
            <a:pPr marL="0" marR="0">
              <a:lnSpc>
                <a:spcPts val="1645"/>
              </a:lnSpc>
              <a:spcBef>
                <a:spcPts val="15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0</a:t>
            </a:r>
            <a:r>
              <a:rPr sz="1500" spc="51" baseline="36856">
                <a:solidFill>
                  <a:srgbClr val="000000"/>
                </a:solidFill>
                <a:latin typeface="CCVTOR+Cambria Math"/>
                <a:cs typeface="CCVTOR+Cambria Math"/>
              </a:rPr>
              <a:t>ꢁ</a:t>
            </a:r>
            <a:r>
              <a:rPr sz="2100" spc="21" baseline="36856">
                <a:solidFill>
                  <a:srgbClr val="000000"/>
                </a:solidFill>
                <a:latin typeface="CCVTOR+Cambria Math"/>
                <a:cs typeface="CCVTOR+Cambria Math"/>
              </a:rPr>
              <a:t>(ꢀ.</a:t>
            </a:r>
            <a:r>
              <a:rPr sz="2100" spc="-305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12" baseline="36856">
                <a:solidFill>
                  <a:srgbClr val="000000"/>
                </a:solidFill>
                <a:latin typeface="CCVTOR+Cambria Math"/>
                <a:cs typeface="CCVTOR+Cambria Math"/>
              </a:rPr>
              <a:t>푒.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before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is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81404" y="935014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CVTOR+Cambria Math"/>
                <a:cs typeface="CCVTOR+Cambria Math"/>
              </a:rPr>
              <a:t>ꢇꢈ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9389771"/>
            <a:ext cx="149696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CCVTOR+Cambria Math"/>
                <a:cs typeface="CCVTOR+Cambria Math"/>
              </a:rPr>
              <a:t>ꢀ(0</a:t>
            </a:r>
            <a:r>
              <a:rPr sz="1500" spc="51" baseline="36857">
                <a:solidFill>
                  <a:srgbClr val="000000"/>
                </a:solidFill>
                <a:latin typeface="CCVTOR+Cambria Math"/>
                <a:cs typeface="CCVTOR+Cambria Math"/>
              </a:rPr>
              <a:t>ꢁ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1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CVTOR+Cambria Math"/>
                <a:cs typeface="CCVTOR+Cambria Math"/>
              </a:rPr>
              <a:t>5퐴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72077" y="9416602"/>
            <a:ext cx="6393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17980" y="954521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CVTOR+Cambria Math"/>
                <a:cs typeface="CCVTOR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3845"/>
            <a:ext cx="47194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inductor current cannot change instantaneously,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15822"/>
            <a:ext cx="2365156" cy="484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FUJOHM+Cambria Math"/>
                <a:cs typeface="FUJOHM+Cambria Math"/>
              </a:rPr>
              <a:t>ꢀ(푂)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FUJOHM+Cambria Math"/>
                <a:cs typeface="FUJOHM+Cambria Math"/>
              </a:rPr>
              <a:t>ꢀ(0</a:t>
            </a:r>
            <a:r>
              <a:rPr sz="1000" spc="51">
                <a:solidFill>
                  <a:srgbClr val="000000"/>
                </a:solidFill>
                <a:latin typeface="FUJOHM+Cambria Math"/>
                <a:cs typeface="FUJOHM+Cambria Math"/>
              </a:rPr>
              <a:t>+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FUJOHM+Cambria Math"/>
                <a:cs typeface="FUJOHM+Cambria Math"/>
              </a:rPr>
              <a:t>ꢀ(0</a:t>
            </a:r>
            <a:r>
              <a:rPr sz="1000" spc="51">
                <a:solidFill>
                  <a:srgbClr val="000000"/>
                </a:solidFill>
                <a:latin typeface="FUJOHM+Cambria Math"/>
                <a:cs typeface="FUJOHM+Cambria Math"/>
              </a:rPr>
              <a:t>−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)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5퐴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896354"/>
            <a:ext cx="68529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open. The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2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ꢁ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훺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3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ꢁ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훺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 are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series, so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9316" y="2240778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10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376414"/>
            <a:ext cx="8101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FUJOHM+Cambria Math"/>
                <a:cs typeface="FUJOHM+Cambria Math"/>
              </a:rPr>
              <a:t>ꢀ(∞)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91310" y="2376414"/>
            <a:ext cx="6615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2퐴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4160" y="2495769"/>
            <a:ext cx="6747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2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831957"/>
            <a:ext cx="45901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Thevenin resistance across the inductor terminals is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190230"/>
            <a:ext cx="1817266" cy="1180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FUJOHM+Cambria Math"/>
                <a:cs typeface="FUJOHM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FUJOHM+Cambria Math"/>
                <a:cs typeface="FUJOHM+Cambria Math"/>
              </a:rPr>
              <a:t>푇ℎ</a:t>
            </a:r>
            <a:r>
              <a:rPr sz="1500" spc="95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2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3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5훺</a:t>
            </a:r>
          </a:p>
          <a:p>
            <a:pPr marL="0" marR="0">
              <a:lnSpc>
                <a:spcPts val="1554"/>
              </a:lnSpc>
              <a:spcBef>
                <a:spcPts val="108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 constant,</a:t>
            </a:r>
          </a:p>
          <a:p>
            <a:pPr marL="850646" marR="0">
              <a:lnSpc>
                <a:spcPts val="1645"/>
              </a:lnSpc>
              <a:spcBef>
                <a:spcPts val="106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1280" y="4034907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87905" y="403490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91666" y="4090254"/>
            <a:ext cx="365431" cy="674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3</a:t>
            </a:r>
          </a:p>
          <a:p>
            <a:pPr marL="0" marR="0">
              <a:lnSpc>
                <a:spcPts val="157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170543"/>
            <a:ext cx="534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휏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92072" y="417054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57782" y="417054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66214" y="4170543"/>
            <a:ext cx="3490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푠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58316" y="4289415"/>
            <a:ext cx="54039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FUJOHM+Cambria Math"/>
                <a:cs typeface="FUJOHM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FUJOHM+Cambria Math"/>
                <a:cs typeface="FUJOHM+Cambria Math"/>
              </a:rPr>
              <a:t>푇ℎ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39138" y="4289898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15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658090"/>
            <a:ext cx="667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009210"/>
            <a:ext cx="2871606" cy="48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FUJOHM+Cambria Math"/>
                <a:cs typeface="FUJOHM+Cambria Math"/>
              </a:rPr>
              <a:t>ꢀ(푡)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FUJOHM+Cambria Math"/>
                <a:cs typeface="FUJOHM+Cambria Math"/>
              </a:rPr>
              <a:t>ꢀ(∞)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FUJOHM+Cambria Math"/>
                <a:cs typeface="FUJOHM+Cambria Math"/>
              </a:rPr>
              <a:t>[ꢀ(푂)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ꢁ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FUJOHM+Cambria Math"/>
                <a:cs typeface="FUJOHM+Cambria Math"/>
              </a:rPr>
              <a:t>ꢀ(∞)]푒</a:t>
            </a:r>
            <a:r>
              <a:rPr sz="1000">
                <a:solidFill>
                  <a:srgbClr val="000000"/>
                </a:solidFill>
                <a:latin typeface="FUJOHM+Cambria Math"/>
                <a:cs typeface="FUJOHM+Cambria Math"/>
              </a:rPr>
              <a:t>−ꢃ/ꢄ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384114"/>
            <a:ext cx="4800330" cy="854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2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(5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ꢁ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FUJOHM+Cambria Math"/>
                <a:cs typeface="FUJOHM+Cambria Math"/>
              </a:rPr>
              <a:t>2)푒</a:t>
            </a:r>
            <a:r>
              <a:rPr sz="1500" baseline="36857">
                <a:solidFill>
                  <a:srgbClr val="000000"/>
                </a:solidFill>
                <a:latin typeface="FUJOHM+Cambria Math"/>
                <a:cs typeface="FUJOHM+Cambria Math"/>
              </a:rPr>
              <a:t>−ꢅꢆꢃ</a:t>
            </a:r>
            <a:r>
              <a:rPr sz="1500" spc="113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2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4">
                <a:solidFill>
                  <a:srgbClr val="000000"/>
                </a:solidFill>
                <a:latin typeface="FUJOHM+Cambria Math"/>
                <a:cs typeface="FUJOHM+Cambria Math"/>
              </a:rPr>
              <a:t>3푒</a:t>
            </a:r>
            <a:r>
              <a:rPr sz="1500" spc="18" baseline="36857">
                <a:solidFill>
                  <a:srgbClr val="000000"/>
                </a:solidFill>
                <a:latin typeface="FUJOHM+Cambria Math"/>
                <a:cs typeface="FUJOHM+Cambria Math"/>
              </a:rPr>
              <a:t>−ꢅꢆꢃ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퐴,</a:t>
            </a:r>
            <a:r>
              <a:rPr sz="14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0</a:t>
            </a:r>
          </a:p>
          <a:p>
            <a:pPr marL="0" marR="0">
              <a:lnSpc>
                <a:spcPts val="1645"/>
              </a:lnSpc>
              <a:spcBef>
                <a:spcPts val="1260"/>
              </a:spcBef>
              <a:spcAft>
                <a:spcPct val="0"/>
              </a:spcAft>
            </a:pP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Check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&gt;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KVL must be satisfied; 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113897"/>
            <a:ext cx="1369050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46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푑ꢀ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10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5ꢀ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퐿</a:t>
            </a:r>
          </a:p>
          <a:p>
            <a:pPr marL="928369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푑푡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41196" y="6676253"/>
            <a:ext cx="440679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푑ꢀ</a:t>
            </a:r>
          </a:p>
          <a:p>
            <a:pPr marL="0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푑푡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59658" y="667625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6811888"/>
            <a:ext cx="7336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5ꢀ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퐿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68272" y="6795592"/>
            <a:ext cx="3838487" cy="611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[10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FUJOHM+Cambria Math"/>
                <a:cs typeface="FUJOHM+Cambria Math"/>
              </a:rPr>
              <a:t>15푒</a:t>
            </a:r>
            <a:r>
              <a:rPr sz="1500" spc="18" baseline="36856">
                <a:solidFill>
                  <a:srgbClr val="000000"/>
                </a:solidFill>
                <a:latin typeface="FUJOHM+Cambria Math"/>
                <a:cs typeface="FUJOHM+Cambria Math"/>
              </a:rPr>
              <a:t>−ꢅꢆꢃ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]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[</a:t>
            </a:r>
            <a:r>
              <a:rPr sz="140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(3)(ꢁ15)푒</a:t>
            </a:r>
            <a:r>
              <a:rPr sz="1500" spc="18" baseline="36856">
                <a:solidFill>
                  <a:srgbClr val="000000"/>
                </a:solidFill>
                <a:latin typeface="FUJOHM+Cambria Math"/>
                <a:cs typeface="FUJOHM+Cambria Math"/>
              </a:rPr>
              <a:t>−ꢅꢆꢃ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]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10</a:t>
            </a:r>
          </a:p>
          <a:p>
            <a:pPr marL="1591386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264384"/>
            <a:ext cx="200466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confirms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result.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8000609"/>
            <a:ext cx="7351385" cy="68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12: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switch 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been closed for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 time. It opens at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</a:t>
            </a:r>
            <a:r>
              <a:rPr sz="1400" spc="25">
                <a:solidFill>
                  <a:srgbClr val="000000"/>
                </a:solidFill>
                <a:latin typeface="FUJOHM+Cambria Math"/>
                <a:cs typeface="FUJOHM+Cambria Math"/>
              </a:rPr>
              <a:t>ꢀ(푡)</a:t>
            </a:r>
          </a:p>
          <a:p>
            <a:pPr marL="0" marR="0">
              <a:lnSpc>
                <a:spcPts val="1645"/>
              </a:lnSpc>
              <a:spcBef>
                <a:spcPts val="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UJOHM+Cambria Math"/>
                <a:cs typeface="FUJOHM+Cambria Math"/>
              </a:rPr>
              <a:t>0.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431225"/>
            <a:ext cx="279340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6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FUJOHM+Cambria Math"/>
                <a:cs typeface="FUJOHM+Cambria Math"/>
              </a:rPr>
              <a:t>(ퟔ</a:t>
            </a:r>
            <a:r>
              <a:rPr sz="1400" spc="-5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FUJOHM+Cambria Math"/>
                <a:cs typeface="FUJOHM+Cambria Math"/>
              </a:rPr>
              <a:t>ꢂ</a:t>
            </a:r>
            <a:r>
              <a:rPr sz="1400" spc="-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FUJOHM+Cambria Math"/>
                <a:cs typeface="FUJOHM+Cambria Math"/>
              </a:rPr>
              <a:t>ퟑ풆</a:t>
            </a:r>
            <a:r>
              <a:rPr sz="1500" spc="15" baseline="36857">
                <a:solidFill>
                  <a:srgbClr val="ED008D"/>
                </a:solidFill>
                <a:latin typeface="FUJOHM+Cambria Math"/>
                <a:cs typeface="FUJOHM+Cambria Math"/>
              </a:rPr>
              <a:t>−ퟏퟎ풕</a:t>
            </a:r>
            <a:r>
              <a:rPr sz="2100" baseline="36857">
                <a:solidFill>
                  <a:srgbClr val="ED008D"/>
                </a:solidFill>
                <a:latin typeface="FUJOHM+Cambria Math"/>
                <a:cs typeface="FUJOHM+Cambria Math"/>
              </a:rPr>
              <a:t>)</a:t>
            </a:r>
            <a:r>
              <a:rPr sz="2100" spc="-170" baseline="3685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 for all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13582" y="8447522"/>
            <a:ext cx="7177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UJOHM+Cambria Math"/>
                <a:cs typeface="FUJOHM+Cambria Math"/>
              </a:rPr>
              <a:t>풕</a:t>
            </a:r>
            <a:r>
              <a:rPr sz="1400" spc="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FUJOHM+Cambria Math"/>
                <a:cs typeface="FUJOHM+Cambria Math"/>
              </a:rPr>
              <a:t>&gt;</a:t>
            </a:r>
            <a:r>
              <a:rPr sz="1400" spc="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FUJOHM+Cambria Math"/>
                <a:cs typeface="FUJOHM+Cambria Math"/>
              </a:rPr>
              <a:t>ퟎ.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31742" y="9543094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7147526" cy="907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13: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switch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closed, and switch 2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 4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푠</a:t>
            </a:r>
            <a:r>
              <a:rPr sz="1400" spc="6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later. Find</a:t>
            </a:r>
          </a:p>
          <a:p>
            <a:pPr marL="0" marR="0">
              <a:lnSpc>
                <a:spcPts val="1645"/>
              </a:lnSpc>
              <a:spcBef>
                <a:spcPts val="6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UJVICG+Cambria Math"/>
                <a:cs typeface="UJVICG+Cambria Math"/>
              </a:rPr>
              <a:t>ꢀ(푡)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Calculate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ꢀ</a:t>
            </a:r>
            <a:r>
              <a:rPr sz="1400" spc="87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2푠</a:t>
            </a:r>
            <a:r>
              <a:rPr sz="1400" spc="7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1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UJVICG+Cambria Math"/>
                <a:cs typeface="UJVICG+Cambria Math"/>
              </a:rPr>
              <a:t>5푠.</a:t>
            </a:r>
          </a:p>
          <a:p>
            <a:pPr marL="0" marR="0">
              <a:lnSpc>
                <a:spcPts val="1554"/>
              </a:lnSpc>
              <a:spcBef>
                <a:spcPts val="138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  <a:r>
              <a:rPr sz="1400" b="1" spc="68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856730"/>
            <a:ext cx="4361481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intervals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0,</a:t>
            </a:r>
            <a:r>
              <a:rPr sz="1400" spc="-83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≤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≥</a:t>
            </a:r>
            <a:r>
              <a:rPr sz="1400" spc="7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</a:t>
            </a:r>
            <a:r>
              <a:rPr sz="1400" spc="93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separately.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&lt;</a:t>
            </a:r>
            <a:r>
              <a:rPr sz="1400" spc="85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switches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푆</a:t>
            </a:r>
            <a:r>
              <a:rPr sz="1400" spc="87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푆</a:t>
            </a:r>
            <a:r>
              <a:rPr sz="1400" spc="90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ꢀ</a:t>
            </a:r>
            <a:r>
              <a:rPr sz="1400" spc="12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47342" y="21833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JVICG+Cambria Math"/>
                <a:cs typeface="UJVICG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2939" y="21833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JVICG+Cambria Math"/>
                <a:cs typeface="UJVICG+Cambria Math"/>
              </a:rPr>
              <a:t>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344277"/>
            <a:ext cx="414824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inductor current cannot change instantly,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64817" y="2684729"/>
            <a:ext cx="2234625" cy="483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UJVICG+Cambria Math"/>
                <a:cs typeface="UJVICG+Cambria Math"/>
              </a:rPr>
              <a:t>ꢀ(0</a:t>
            </a:r>
            <a:r>
              <a:rPr sz="1000" spc="51">
                <a:solidFill>
                  <a:srgbClr val="000000"/>
                </a:solidFill>
                <a:latin typeface="UJVICG+Cambria Math"/>
                <a:cs typeface="UJVICG+Cambria Math"/>
              </a:rPr>
              <a:t>−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UJVICG+Cambria Math"/>
                <a:cs typeface="UJVICG+Cambria Math"/>
              </a:rPr>
              <a:t>ꢀ(푂)</a:t>
            </a:r>
            <a:r>
              <a:rPr sz="1400" spc="55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UJVICG+Cambria Math"/>
                <a:cs typeface="UJVICG+Cambria Math"/>
              </a:rPr>
              <a:t>ꢀ(0</a:t>
            </a:r>
            <a:r>
              <a:rPr sz="1000" spc="51">
                <a:solidFill>
                  <a:srgbClr val="000000"/>
                </a:solidFill>
                <a:latin typeface="UJVICG+Cambria Math"/>
                <a:cs typeface="UJVICG+Cambria Math"/>
              </a:rPr>
              <a:t>+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065262"/>
            <a:ext cx="4360612" cy="1220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4,</a:t>
            </a:r>
            <a:r>
              <a:rPr sz="1400" spc="288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-93">
                <a:solidFill>
                  <a:srgbClr val="000000"/>
                </a:solidFill>
                <a:latin typeface="UJVICG+Cambria Math"/>
                <a:cs typeface="UJVICG+Cambria Math"/>
              </a:rPr>
              <a:t>푆</a:t>
            </a:r>
            <a:r>
              <a:rPr sz="1500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1</a:t>
            </a:r>
            <a:r>
              <a:rPr sz="1500" spc="338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 ꢂ</a:t>
            </a:r>
            <a:r>
              <a:rPr sz="1400" spc="1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훺</a:t>
            </a:r>
            <a:r>
              <a:rPr sz="1400" spc="338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6 ꢂ 훺</a:t>
            </a:r>
            <a:r>
              <a:rPr sz="1400" spc="43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series.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Remember,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푎푡</a:t>
            </a:r>
            <a:r>
              <a:rPr sz="1400" spc="43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645"/>
              </a:lnSpc>
              <a:spcBef>
                <a:spcPts val="2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time,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UJVICG+Cambria Math"/>
                <a:cs typeface="UJVICG+Cambria Math"/>
              </a:rPr>
              <a:t>푆</a:t>
            </a:r>
            <a:r>
              <a:rPr sz="1500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ꢁ</a:t>
            </a:r>
            <a:r>
              <a:rPr sz="1500" spc="38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ꢀ푠</a:t>
            </a:r>
            <a:r>
              <a:rPr sz="1400" spc="11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still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open.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 spc="-93">
                <a:solidFill>
                  <a:srgbClr val="000000"/>
                </a:solidFill>
                <a:latin typeface="UJVICG+Cambria Math"/>
                <a:cs typeface="UJVICG+Cambria Math"/>
              </a:rPr>
              <a:t>푆</a:t>
            </a:r>
            <a:r>
              <a:rPr sz="1500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1</a:t>
            </a:r>
            <a:r>
              <a:rPr sz="1500" spc="77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closed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forever,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56834" y="3795506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39316" y="4130919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260459"/>
            <a:ext cx="810169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UJVICG+Cambria Math"/>
                <a:cs typeface="UJVICG+Cambria Math"/>
              </a:rPr>
              <a:t>ꢀ(∞)</a:t>
            </a:r>
            <a:r>
              <a:rPr sz="1400" spc="5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1310" y="4266555"/>
            <a:ext cx="241799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4퐴,</a:t>
            </a:r>
            <a:r>
              <a:rPr sz="1400" spc="123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JVICG+Cambria Math"/>
                <a:cs typeface="UJVICG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푇ℎ</a:t>
            </a:r>
            <a:r>
              <a:rPr sz="1500" spc="141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 ꢃ 6</a:t>
            </a:r>
            <a:r>
              <a:rPr sz="1400" spc="8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ꢄ0훺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4160" y="4385910"/>
            <a:ext cx="6747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 ꢃ 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51280" y="4697847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퐿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22146" y="469784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20266" y="4697847"/>
            <a:ext cx="659958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35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ꢄ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1093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푠</a:t>
            </a:r>
          </a:p>
          <a:p>
            <a:pPr marL="181355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833483"/>
            <a:ext cx="534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휏</a:t>
            </a:r>
            <a:r>
              <a:rPr sz="1400" spc="105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92072" y="483348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8316" y="4952355"/>
            <a:ext cx="97955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UJVICG+Cambria Math"/>
                <a:cs typeface="UJVICG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푇ℎ</a:t>
            </a:r>
            <a:r>
              <a:rPr sz="1500" spc="1569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ꢄ0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321030"/>
            <a:ext cx="667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672150"/>
            <a:ext cx="686075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UJVICG+Cambria Math"/>
                <a:cs typeface="UJVICG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JVICG+Cambria Math"/>
                <a:cs typeface="UJVICG+Cambria Math"/>
              </a:rPr>
              <a:t>ꢀ(∞)</a:t>
            </a:r>
            <a:r>
              <a:rPr sz="1400" spc="-3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ꢃ </a:t>
            </a:r>
            <a:r>
              <a:rPr sz="1400" spc="20">
                <a:solidFill>
                  <a:srgbClr val="000000"/>
                </a:solidFill>
                <a:latin typeface="UJVICG+Cambria Math"/>
                <a:cs typeface="UJVICG+Cambria Math"/>
              </a:rPr>
              <a:t>[ꢀ(푂)</a:t>
            </a:r>
            <a:r>
              <a:rPr sz="1400" spc="-2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ꢂ </a:t>
            </a:r>
            <a:r>
              <a:rPr sz="1400" spc="21">
                <a:solidFill>
                  <a:srgbClr val="000000"/>
                </a:solidFill>
                <a:latin typeface="UJVICG+Cambria Math"/>
                <a:cs typeface="UJVICG+Cambria Math"/>
              </a:rPr>
              <a:t>ꢀ(∞)]푒</a:t>
            </a:r>
            <a:r>
              <a:rPr sz="1500" baseline="36857">
                <a:solidFill>
                  <a:srgbClr val="000000"/>
                </a:solidFill>
                <a:latin typeface="UJVICG+Cambria Math"/>
                <a:cs typeface="UJVICG+Cambria Math"/>
              </a:rPr>
              <a:t>−ꢅ/ꢆ</a:t>
            </a:r>
            <a:r>
              <a:rPr sz="1500" spc="79" baseline="36857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 ꢃ (0</a:t>
            </a:r>
            <a:r>
              <a:rPr sz="1400" spc="-1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ꢂ </a:t>
            </a:r>
            <a:r>
              <a:rPr sz="1400" spc="28">
                <a:solidFill>
                  <a:srgbClr val="000000"/>
                </a:solidFill>
                <a:latin typeface="UJVICG+Cambria Math"/>
                <a:cs typeface="UJVICG+Cambria Math"/>
              </a:rPr>
              <a:t>4)푒</a:t>
            </a:r>
            <a:r>
              <a:rPr sz="1500" baseline="36857">
                <a:solidFill>
                  <a:srgbClr val="000000"/>
                </a:solidFill>
                <a:latin typeface="UJVICG+Cambria Math"/>
                <a:cs typeface="UJVICG+Cambria Math"/>
              </a:rPr>
              <a:t>−ꢁꢅ</a:t>
            </a:r>
            <a:r>
              <a:rPr sz="1500" spc="145" baseline="36857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4(ꢄ ꢂ </a:t>
            </a:r>
            <a:r>
              <a:rPr sz="1400" spc="85">
                <a:solidFill>
                  <a:srgbClr val="000000"/>
                </a:solidFill>
                <a:latin typeface="UJVICG+Cambria Math"/>
                <a:cs typeface="UJVICG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UJVICG+Cambria Math"/>
                <a:cs typeface="UJVICG+Cambria Math"/>
              </a:rPr>
              <a:t>−ꢁꢅ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)퐴,</a:t>
            </a:r>
            <a:r>
              <a:rPr sz="1400" spc="-7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≤</a:t>
            </a:r>
            <a:r>
              <a:rPr sz="1400" spc="7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054461"/>
            <a:ext cx="7450544" cy="945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≥</a:t>
            </a:r>
            <a:r>
              <a:rPr sz="1400" spc="7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4,</a:t>
            </a:r>
            <a:r>
              <a:rPr sz="1400" spc="4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-56">
                <a:solidFill>
                  <a:srgbClr val="000000"/>
                </a:solidFill>
                <a:latin typeface="UJVICG+Cambria Math"/>
                <a:cs typeface="UJVICG+Cambria Math"/>
              </a:rPr>
              <a:t>푆</a:t>
            </a:r>
            <a:r>
              <a:rPr sz="1500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ꢁ</a:t>
            </a:r>
            <a:r>
              <a:rPr sz="1500" spc="86" baseline="-2057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closed;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‐푉</a:t>
            </a:r>
            <a:r>
              <a:rPr sz="1400" spc="97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connected,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changes. This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sudden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abruptly. Thus, the initial current is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880937"/>
            <a:ext cx="2819079" cy="48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UJVICG+Cambria Math"/>
                <a:cs typeface="UJVICG+Cambria Math"/>
              </a:rPr>
              <a:t>ꢀ(4)</a:t>
            </a:r>
            <a:r>
              <a:rPr sz="1400" spc="5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JVICG+Cambria Math"/>
                <a:cs typeface="UJVICG+Cambria Math"/>
              </a:rPr>
              <a:t>ꢀ(4</a:t>
            </a:r>
            <a:r>
              <a:rPr sz="1000" spc="51">
                <a:solidFill>
                  <a:srgbClr val="000000"/>
                </a:solidFill>
                <a:latin typeface="UJVICG+Cambria Math"/>
                <a:cs typeface="UJVICG+Cambria Math"/>
              </a:rPr>
              <a:t>−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4(ꢄ</a:t>
            </a:r>
            <a:r>
              <a:rPr sz="1400" spc="-20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ꢂ </a:t>
            </a:r>
            <a:r>
              <a:rPr sz="1400" spc="85">
                <a:solidFill>
                  <a:srgbClr val="000000"/>
                </a:solidFill>
                <a:latin typeface="UJVICG+Cambria Math"/>
                <a:cs typeface="UJVICG+Cambria Math"/>
              </a:rPr>
              <a:t>푒</a:t>
            </a:r>
            <a:r>
              <a:rPr sz="1500" spc="25" baseline="36856">
                <a:solidFill>
                  <a:srgbClr val="000000"/>
                </a:solidFill>
                <a:latin typeface="UJVICG+Cambria Math"/>
                <a:cs typeface="UJVICG+Cambria Math"/>
              </a:rPr>
              <a:t>−8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4퐴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7259945"/>
            <a:ext cx="54186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spc="17">
                <a:solidFill>
                  <a:srgbClr val="000000"/>
                </a:solidFill>
                <a:latin typeface="UJVICG+Cambria Math"/>
                <a:cs typeface="UJVICG+Cambria Math"/>
              </a:rPr>
              <a:t>ꢀ(∞)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let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푣</a:t>
            </a:r>
            <a:r>
              <a:rPr sz="1400" spc="8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the voltage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푃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Using KCL,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7605893"/>
            <a:ext cx="149475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40 ꢂ 푣</a:t>
            </a:r>
            <a:r>
              <a:rPr sz="1400" spc="140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ꢄ0 ꢂ 푣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05838" y="7605893"/>
            <a:ext cx="389547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푈</a:t>
            </a:r>
          </a:p>
          <a:p>
            <a:pPr marL="13716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797175" y="7605893"/>
            <a:ext cx="563550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ꢄꢇ0</a:t>
            </a:r>
          </a:p>
          <a:p>
            <a:pPr marL="48767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ꢄꢄ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91488" y="774152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ꢃ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24482" y="774152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21102" y="7741529"/>
            <a:ext cx="7931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⇒</a:t>
            </a:r>
            <a:r>
              <a:rPr sz="1400" spc="388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푣</a:t>
            </a:r>
            <a:r>
              <a:rPr sz="1400" spc="117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121786" y="7741529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푉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47064" y="786040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69389" y="786040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34160" y="8165201"/>
            <a:ext cx="366955" cy="731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푣</a:t>
            </a:r>
          </a:p>
          <a:p>
            <a:pPr marL="1524" marR="0">
              <a:lnSpc>
                <a:spcPts val="1641"/>
              </a:lnSpc>
              <a:spcBef>
                <a:spcPts val="4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6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67866" y="8165201"/>
            <a:ext cx="464490" cy="731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30</a:t>
            </a:r>
          </a:p>
          <a:p>
            <a:pPr marL="0" marR="0">
              <a:lnSpc>
                <a:spcPts val="1641"/>
              </a:lnSpc>
              <a:spcBef>
                <a:spcPts val="4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ꢄꢄ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8301218"/>
            <a:ext cx="8101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UJVICG+Cambria Math"/>
                <a:cs typeface="UJVICG+Cambria Math"/>
              </a:rPr>
              <a:t>ꢀ(∞)</a:t>
            </a:r>
            <a:r>
              <a:rPr sz="1400" spc="5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84986" y="830121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713229" y="8301218"/>
            <a:ext cx="99417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2.727퐴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8752189"/>
            <a:ext cx="42264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Thevenin resistance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terminals is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890014" y="9086078"/>
            <a:ext cx="670612" cy="73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 ×</a:t>
            </a:r>
            <a:r>
              <a:rPr sz="1400" spc="15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2</a:t>
            </a:r>
          </a:p>
          <a:p>
            <a:pPr marL="150875" marR="0">
              <a:lnSpc>
                <a:spcPts val="1645"/>
              </a:lnSpc>
              <a:spcBef>
                <a:spcPts val="35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6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835275" y="9086078"/>
            <a:ext cx="464490" cy="73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22</a:t>
            </a:r>
          </a:p>
          <a:p>
            <a:pPr marL="48767" marR="0">
              <a:lnSpc>
                <a:spcPts val="1645"/>
              </a:lnSpc>
              <a:spcBef>
                <a:spcPts val="35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9221714"/>
            <a:ext cx="1566022" cy="50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UJVICG+Cambria Math"/>
                <a:cs typeface="UJVICG+Cambria Math"/>
              </a:rPr>
              <a:t>푅</a:t>
            </a:r>
            <a:r>
              <a:rPr sz="1500" baseline="-20542">
                <a:solidFill>
                  <a:srgbClr val="000000"/>
                </a:solidFill>
                <a:latin typeface="UJVICG+Cambria Math"/>
                <a:cs typeface="UJVICG+Cambria Math"/>
              </a:rPr>
              <a:t>푇ℎ</a:t>
            </a:r>
            <a:r>
              <a:rPr sz="1500" spc="139" baseline="-20542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4‖2 ꢃ 6</a:t>
            </a:r>
            <a:r>
              <a:rPr sz="1400" spc="8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332354" y="9221714"/>
            <a:ext cx="7199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ꢃ 6</a:t>
            </a:r>
            <a:r>
              <a:rPr sz="1400" spc="81">
                <a:solidFill>
                  <a:srgbClr val="000000"/>
                </a:solidFill>
                <a:latin typeface="UJVICG+Cambria Math"/>
                <a:cs typeface="UJVICG+Cambria Math"/>
              </a:rPr>
              <a:t> </a:t>
            </a: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=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060826" y="9221714"/>
            <a:ext cx="3877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JVICG+Cambria Math"/>
                <a:cs typeface="UJVICG+Cambria Math"/>
              </a:rPr>
              <a:t>훺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9674158"/>
            <a:ext cx="5241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1280" y="1149594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퐿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1666" y="1149594"/>
            <a:ext cx="464490" cy="903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5</a:t>
            </a:r>
          </a:p>
          <a:p>
            <a:pPr marL="0" marR="0">
              <a:lnSpc>
                <a:spcPts val="1641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22</a:t>
            </a:r>
          </a:p>
          <a:p>
            <a:pPr marL="48767" marR="0">
              <a:lnSpc>
                <a:spcPts val="1536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8198" y="1149594"/>
            <a:ext cx="464490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15</a:t>
            </a:r>
          </a:p>
          <a:p>
            <a:pPr marL="0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285230"/>
            <a:ext cx="534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휏</a:t>
            </a:r>
            <a:r>
              <a:rPr sz="1400" spc="105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92072" y="128523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55317" y="128523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63750" y="1285230"/>
            <a:ext cx="3490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푠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8316" y="1404102"/>
            <a:ext cx="54039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RWGSTB+Cambria Math"/>
                <a:cs typeface="RWGSTB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RWGSTB+Cambria Math"/>
                <a:cs typeface="RWGSTB+Cambria Math"/>
              </a:rPr>
              <a:t>푇ℎ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1909937"/>
            <a:ext cx="3707393" cy="84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</a:p>
          <a:p>
            <a:pPr marL="0" marR="0">
              <a:lnSpc>
                <a:spcPts val="1645"/>
              </a:lnSpc>
              <a:spcBef>
                <a:spcPts val="1221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RWGSTB+Cambria Math"/>
                <a:cs typeface="RWGSTB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RWGSTB+Cambria Math"/>
                <a:cs typeface="RWGSTB+Cambria Math"/>
              </a:rPr>
              <a:t>ꢀ(∞)</a:t>
            </a:r>
            <a:r>
              <a:rPr sz="1400" spc="-34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+ </a:t>
            </a:r>
            <a:r>
              <a:rPr sz="1400" spc="15">
                <a:solidFill>
                  <a:srgbClr val="000000"/>
                </a:solidFill>
                <a:latin typeface="RWGSTB+Cambria Math"/>
                <a:cs typeface="RWGSTB+Cambria Math"/>
              </a:rPr>
              <a:t>[ꢀ(4)</a:t>
            </a:r>
            <a:r>
              <a:rPr sz="1400" spc="-28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− </a:t>
            </a:r>
            <a:r>
              <a:rPr sz="1400" spc="21">
                <a:solidFill>
                  <a:srgbClr val="000000"/>
                </a:solidFill>
                <a:latin typeface="RWGSTB+Cambria Math"/>
                <a:cs typeface="RWGSTB+Cambria Math"/>
              </a:rPr>
              <a:t>ꢀ(∞)]푒</a:t>
            </a:r>
            <a:r>
              <a:rPr sz="1500" spc="10" baseline="36857">
                <a:solidFill>
                  <a:srgbClr val="000000"/>
                </a:solidFill>
                <a:latin typeface="RWGSTB+Cambria Math"/>
                <a:cs typeface="RWGSTB+Cambria Math"/>
              </a:rPr>
              <a:t>ꢁ(ꢂꢁꢃ)/ꢄ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,</a:t>
            </a:r>
            <a:r>
              <a:rPr sz="1400" spc="-67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≥</a:t>
            </a:r>
            <a:r>
              <a:rPr sz="1400" spc="85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643114"/>
            <a:ext cx="55895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(푡</a:t>
            </a:r>
            <a:r>
              <a:rPr sz="1400" spc="33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− 4)</a:t>
            </a:r>
            <a:r>
              <a:rPr sz="1400" spc="18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exponential because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time delay. Thus,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27754" y="3001722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WGSTB+Cambria Math"/>
                <a:cs typeface="RWGSTB+Cambria Math"/>
              </a:rPr>
              <a:t>ꢅꢆ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041345"/>
            <a:ext cx="349437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RWGSTB+Cambria Math"/>
                <a:cs typeface="RWGSTB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2.727 + (4</a:t>
            </a:r>
            <a:r>
              <a:rPr sz="1400" spc="-1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− </a:t>
            </a:r>
            <a:r>
              <a:rPr sz="1400" spc="12">
                <a:solidFill>
                  <a:srgbClr val="000000"/>
                </a:solidFill>
                <a:latin typeface="RWGSTB+Cambria Math"/>
                <a:cs typeface="RWGSTB+Cambria Math"/>
              </a:rPr>
              <a:t>2.727)푒</a:t>
            </a:r>
            <a:r>
              <a:rPr sz="1500" spc="10" baseline="36856">
                <a:solidFill>
                  <a:srgbClr val="000000"/>
                </a:solidFill>
                <a:latin typeface="RWGSTB+Cambria Math"/>
                <a:cs typeface="RWGSTB+Cambria Math"/>
              </a:rPr>
              <a:t>ꢁ(ꢂꢁꢃ)/ꢄ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,</a:t>
            </a:r>
            <a:r>
              <a:rPr sz="1400" spc="-79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휏</a:t>
            </a:r>
            <a:r>
              <a:rPr sz="1400" spc="117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27754" y="3196793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WGSTB+Cambria Math"/>
                <a:cs typeface="RWGSTB+Cambria Math"/>
              </a:rPr>
              <a:t>ꢇꢇ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56792" y="3469589"/>
            <a:ext cx="3012721" cy="49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2.727</a:t>
            </a:r>
            <a:r>
              <a:rPr sz="1400" spc="-2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+ </a:t>
            </a:r>
            <a:r>
              <a:rPr sz="1400" spc="15">
                <a:solidFill>
                  <a:srgbClr val="000000"/>
                </a:solidFill>
                <a:latin typeface="RWGSTB+Cambria Math"/>
                <a:cs typeface="RWGSTB+Cambria Math"/>
              </a:rPr>
              <a:t>1.273푒</a:t>
            </a:r>
            <a:r>
              <a:rPr sz="1500" baseline="37071">
                <a:solidFill>
                  <a:srgbClr val="000000"/>
                </a:solidFill>
                <a:latin typeface="RWGSTB+Cambria Math"/>
                <a:cs typeface="RWGSTB+Cambria Math"/>
              </a:rPr>
              <a:t>ꢁꢅꢃ66ꢈ(ꢂꢁꢃ)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,</a:t>
            </a:r>
            <a:r>
              <a:rPr sz="1400" spc="-79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≥</a:t>
            </a:r>
            <a:r>
              <a:rPr sz="1400" spc="8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857990"/>
            <a:ext cx="19741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Putting all this together,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63116" y="4208643"/>
            <a:ext cx="4023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0,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383915" y="4208643"/>
            <a:ext cx="1002717" cy="952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11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0</a:t>
            </a:r>
          </a:p>
          <a:p>
            <a:pPr marL="0" marR="0">
              <a:lnSpc>
                <a:spcPts val="1645"/>
              </a:lnSpc>
              <a:spcBef>
                <a:spcPts val="17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≤</a:t>
            </a:r>
            <a:r>
              <a:rPr sz="1400" spc="85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4</a:t>
            </a:r>
          </a:p>
          <a:p>
            <a:pPr marL="166115" marR="0">
              <a:lnSpc>
                <a:spcPts val="1645"/>
              </a:lnSpc>
              <a:spcBef>
                <a:spcPts val="3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≥</a:t>
            </a:r>
            <a:r>
              <a:rPr sz="1400" spc="8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417898"/>
            <a:ext cx="1851905" cy="508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spc="27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ꢀ(푡)</a:t>
            </a:r>
            <a:r>
              <a:rPr sz="2100" spc="-98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2100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2100" spc="-80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2100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{4(1</a:t>
            </a:r>
            <a:r>
              <a:rPr sz="2100" spc="-176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2100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−</a:t>
            </a:r>
            <a:r>
              <a:rPr sz="2100" spc="-152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2100" spc="85" baseline="-54827">
                <a:solidFill>
                  <a:srgbClr val="000000"/>
                </a:solidFill>
                <a:latin typeface="RWGSTB+Cambria Math"/>
                <a:cs typeface="RWGSTB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RWGSTB+Cambria Math"/>
                <a:cs typeface="RWGSTB+Cambria Math"/>
              </a:rPr>
              <a:t>ꢁꢇꢂ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)</a:t>
            </a:r>
            <a:r>
              <a:rPr sz="1400" spc="1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63116" y="4669358"/>
            <a:ext cx="235060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2.727</a:t>
            </a:r>
            <a:r>
              <a:rPr sz="1400" spc="306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+ </a:t>
            </a:r>
            <a:r>
              <a:rPr sz="1400" spc="14">
                <a:solidFill>
                  <a:srgbClr val="000000"/>
                </a:solidFill>
                <a:latin typeface="RWGSTB+Cambria Math"/>
                <a:cs typeface="RWGSTB+Cambria Math"/>
              </a:rPr>
              <a:t>1.273푒</a:t>
            </a:r>
            <a:r>
              <a:rPr sz="1500" baseline="36857">
                <a:solidFill>
                  <a:srgbClr val="000000"/>
                </a:solidFill>
                <a:latin typeface="RWGSTB+Cambria Math"/>
                <a:cs typeface="RWGSTB+Cambria Math"/>
              </a:rPr>
              <a:t>ꢁꢅꢃ66ꢈ(ꢂꢁꢃ)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051415"/>
            <a:ext cx="931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2,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406974"/>
            <a:ext cx="2352887" cy="856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RWGSTB+Cambria Math"/>
                <a:cs typeface="RWGSTB+Cambria Math"/>
              </a:rPr>
              <a:t>ꢀ(2)</a:t>
            </a:r>
            <a:r>
              <a:rPr sz="1400" spc="5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4(1</a:t>
            </a:r>
            <a:r>
              <a:rPr sz="1400" spc="-1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− </a:t>
            </a:r>
            <a:r>
              <a:rPr sz="1400" spc="85">
                <a:solidFill>
                  <a:srgbClr val="000000"/>
                </a:solidFill>
                <a:latin typeface="RWGSTB+Cambria Math"/>
                <a:cs typeface="RWGSTB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RWGSTB+Cambria Math"/>
                <a:cs typeface="RWGSTB+Cambria Math"/>
              </a:rPr>
              <a:t>ꢁꢃ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3.93퐴</a:t>
            </a:r>
          </a:p>
          <a:p>
            <a:pPr marL="0" marR="0">
              <a:lnSpc>
                <a:spcPts val="1645"/>
              </a:lnSpc>
              <a:spcBef>
                <a:spcPts val="127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5,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143320"/>
            <a:ext cx="328351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RWGSTB+Cambria Math"/>
                <a:cs typeface="RWGSTB+Cambria Math"/>
              </a:rPr>
              <a:t>ꢀ(5)</a:t>
            </a:r>
            <a:r>
              <a:rPr sz="1400" spc="5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2.727</a:t>
            </a:r>
            <a:r>
              <a:rPr sz="1400" spc="-2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+ </a:t>
            </a:r>
            <a:r>
              <a:rPr sz="1400" spc="15">
                <a:solidFill>
                  <a:srgbClr val="000000"/>
                </a:solidFill>
                <a:latin typeface="RWGSTB+Cambria Math"/>
                <a:cs typeface="RWGSTB+Cambria Math"/>
              </a:rPr>
              <a:t>1.273푒</a:t>
            </a:r>
            <a:r>
              <a:rPr sz="1500" baseline="36857">
                <a:solidFill>
                  <a:srgbClr val="000000"/>
                </a:solidFill>
                <a:latin typeface="RWGSTB+Cambria Math"/>
                <a:cs typeface="RWGSTB+Cambria Math"/>
              </a:rPr>
              <a:t>ꢁꢅꢃ66ꢈ</a:t>
            </a:r>
            <a:r>
              <a:rPr sz="1500" spc="126" baseline="36857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3.02퐴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6904853"/>
            <a:ext cx="745599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32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13:</a:t>
            </a:r>
            <a:r>
              <a:rPr sz="1400" b="1" spc="3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푆</a:t>
            </a:r>
            <a:r>
              <a:rPr sz="1400" spc="922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3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푆</a:t>
            </a:r>
            <a:r>
              <a:rPr sz="1400" spc="955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 spc="125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RWGSTB+Cambria Math"/>
                <a:cs typeface="RWGSTB+Cambria Math"/>
              </a:rPr>
              <a:t>2푠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22601" y="69906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WGSTB+Cambria Math"/>
                <a:cs typeface="RWGSTB+Cambria Math"/>
              </a:rPr>
              <a:t>ꢅ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356605" y="69906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WGSTB+Cambria Math"/>
                <a:cs typeface="RWGSTB+Cambria Math"/>
              </a:rPr>
              <a:t>ꢇ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7113640"/>
            <a:ext cx="356946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</a:t>
            </a:r>
            <a:r>
              <a:rPr sz="1400" spc="25">
                <a:solidFill>
                  <a:srgbClr val="000000"/>
                </a:solidFill>
                <a:latin typeface="RWGSTB+Cambria Math"/>
                <a:cs typeface="RWGSTB+Cambria Math"/>
              </a:rPr>
              <a:t>ꢀ(푡)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all </a:t>
            </a:r>
            <a:r>
              <a:rPr sz="1400" spc="36">
                <a:solidFill>
                  <a:srgbClr val="000000"/>
                </a:solidFill>
                <a:latin typeface="RWGSTB+Cambria Math"/>
                <a:cs typeface="RWGSTB+Cambria Math"/>
              </a:rPr>
              <a:t>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</a:t>
            </a:r>
            <a:r>
              <a:rPr sz="1400" spc="15">
                <a:solidFill>
                  <a:srgbClr val="000000"/>
                </a:solidFill>
                <a:latin typeface="RWGSTB+Cambria Math"/>
                <a:cs typeface="RWGSTB+Cambria Math"/>
              </a:rPr>
              <a:t>ꢀ(1)</a:t>
            </a:r>
            <a:r>
              <a:rPr sz="1400" spc="18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spc="20">
                <a:solidFill>
                  <a:srgbClr val="000000"/>
                </a:solidFill>
                <a:latin typeface="RWGSTB+Cambria Math"/>
                <a:cs typeface="RWGSTB+Cambria Math"/>
              </a:rPr>
              <a:t>ꢀ(3)</a:t>
            </a:r>
            <a:r>
              <a:rPr sz="1400">
                <a:solidFill>
                  <a:srgbClr val="000000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351252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66164" y="7695809"/>
            <a:ext cx="4099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ퟎ,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91079" y="7695809"/>
            <a:ext cx="1018005" cy="95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16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&lt;</a:t>
            </a:r>
            <a:r>
              <a:rPr sz="1400" spc="82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ퟎ</a:t>
            </a:r>
          </a:p>
          <a:p>
            <a:pPr marL="0" marR="0">
              <a:lnSpc>
                <a:spcPts val="1645"/>
              </a:lnSpc>
              <a:spcBef>
                <a:spcPts val="228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ퟎ</a:t>
            </a:r>
            <a:r>
              <a:rPr sz="1400" spc="77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&lt;</a:t>
            </a:r>
            <a:r>
              <a:rPr sz="1400" spc="82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&lt;</a:t>
            </a:r>
            <a:r>
              <a:rPr sz="1400" spc="82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ퟐ</a:t>
            </a:r>
          </a:p>
          <a:p>
            <a:pPr marL="169163" marR="0">
              <a:lnSpc>
                <a:spcPts val="1645"/>
              </a:lnSpc>
              <a:spcBef>
                <a:spcPts val="322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&gt;</a:t>
            </a:r>
            <a:r>
              <a:rPr sz="1400" spc="82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ퟐ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7911161"/>
            <a:ext cx="1868669" cy="505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풊(풕)</a:t>
            </a:r>
            <a:r>
              <a:rPr sz="2100" spc="-86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2100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=</a:t>
            </a:r>
            <a:r>
              <a:rPr sz="2100" spc="-68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2100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{ퟐ(ퟏ</a:t>
            </a:r>
            <a:r>
              <a:rPr sz="2100" spc="-161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2100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−</a:t>
            </a:r>
            <a:r>
              <a:rPr sz="2100" spc="-152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2100" spc="10" baseline="-52758">
                <a:solidFill>
                  <a:srgbClr val="ED008D"/>
                </a:solidFill>
                <a:latin typeface="RWGSTB+Cambria Math"/>
                <a:cs typeface="RWGSTB+Cambria Math"/>
              </a:rPr>
              <a:t>풆</a:t>
            </a:r>
            <a:r>
              <a:rPr sz="1500" spc="18" baseline="36856">
                <a:solidFill>
                  <a:srgbClr val="ED008D"/>
                </a:solidFill>
                <a:latin typeface="RWGSTB+Cambria Math"/>
                <a:cs typeface="RWGSTB+Cambria Math"/>
              </a:rPr>
              <a:t>ꢁퟗ풕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)</a:t>
            </a:r>
            <a:r>
              <a:rPr sz="1400" spc="10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66164" y="8161097"/>
            <a:ext cx="1713297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ퟑ.</a:t>
            </a:r>
            <a:r>
              <a:rPr sz="1400" spc="-69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ퟔ</a:t>
            </a:r>
            <a:r>
              <a:rPr sz="1400" spc="305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− ퟏ.</a:t>
            </a:r>
            <a:r>
              <a:rPr sz="1400" spc="-81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ퟔ풆</a:t>
            </a:r>
            <a:r>
              <a:rPr sz="1500" baseline="36856">
                <a:solidFill>
                  <a:srgbClr val="ED008D"/>
                </a:solidFill>
                <a:latin typeface="RWGSTB+Cambria Math"/>
                <a:cs typeface="RWGSTB+Cambria Math"/>
              </a:rPr>
              <a:t>ꢁퟓ(풕ꢁퟐ)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,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8545058"/>
            <a:ext cx="29293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풊(ퟏ)</a:t>
            </a:r>
            <a:r>
              <a:rPr sz="1400" spc="68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=</a:t>
            </a:r>
            <a:r>
              <a:rPr sz="1400" spc="86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ퟏ.</a:t>
            </a:r>
            <a:r>
              <a:rPr sz="1400" spc="-81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ퟗퟗퟗퟕ푨,</a:t>
            </a:r>
            <a:r>
              <a:rPr sz="1400" spc="27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풊(ퟑ)</a:t>
            </a:r>
            <a:r>
              <a:rPr sz="1400" spc="68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=</a:t>
            </a:r>
            <a:r>
              <a:rPr sz="1400" spc="74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ퟑ.</a:t>
            </a:r>
            <a:r>
              <a:rPr sz="1400" spc="-69">
                <a:solidFill>
                  <a:srgbClr val="ED008D"/>
                </a:solidFill>
                <a:latin typeface="RWGSTB+Cambria Math"/>
                <a:cs typeface="RWGSTB+Cambria Math"/>
              </a:rPr>
              <a:t> </a:t>
            </a:r>
            <a:r>
              <a:rPr sz="1400">
                <a:solidFill>
                  <a:srgbClr val="ED008D"/>
                </a:solidFill>
                <a:latin typeface="RWGSTB+Cambria Math"/>
                <a:cs typeface="RWGSTB+Cambria Math"/>
              </a:rPr>
              <a:t>ퟓퟖퟗ푨.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609590" y="9472990"/>
            <a:ext cx="6393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575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2019-10-29T10:00:37Z</dcterms:modified>
</cp:coreProperties>
</file>